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57" r:id="rId4"/>
    <p:sldId id="258" r:id="rId5"/>
    <p:sldId id="265" r:id="rId6"/>
    <p:sldId id="267" r:id="rId7"/>
    <p:sldId id="268" r:id="rId8"/>
    <p:sldId id="269" r:id="rId9"/>
    <p:sldId id="262" r:id="rId10"/>
    <p:sldId id="263" r:id="rId11"/>
    <p:sldId id="266" r:id="rId12"/>
    <p:sldId id="264" r:id="rId13"/>
    <p:sldId id="260" r:id="rId14"/>
    <p:sldId id="271" r:id="rId15"/>
    <p:sldId id="272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FFB"/>
    <a:srgbClr val="632B8D"/>
    <a:srgbClr val="B3D0EB"/>
    <a:srgbClr val="ECDEF6"/>
    <a:srgbClr val="D4068F"/>
    <a:srgbClr val="B5057B"/>
    <a:srgbClr val="9C5BCD"/>
    <a:srgbClr val="F2B8E6"/>
    <a:srgbClr val="FACEF8"/>
    <a:srgbClr val="E6D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5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0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5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7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2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5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01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2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2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CDE-CF05-4E87-BD96-1CC42567B7E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1CB57-2684-4F52-8B20-2D015E82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0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5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7276" y="1696824"/>
            <a:ext cx="7729979" cy="140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Identification of suspicious events and prevention of fraudulent credit card transactions are the goals of the credit card fraud detection system. </a:t>
            </a:r>
            <a:endParaRPr lang="en-US" dirty="0" smtClean="0">
              <a:latin typeface="Bell MT" panose="020205030603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4053" y="3294506"/>
            <a:ext cx="702620" cy="702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4054" y="4463284"/>
            <a:ext cx="702618" cy="702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7564" y="2111604"/>
            <a:ext cx="716742" cy="716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65137" y="1038462"/>
            <a:ext cx="2752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b="1" dirty="0">
                <a:solidFill>
                  <a:schemeClr val="accent2">
                    <a:lumMod val="50000"/>
                  </a:schemeClr>
                </a:solidFill>
                <a:latin typeface="Baskerville Old Face" panose="02020602080505020303" pitchFamily="18" charset="0"/>
              </a:rPr>
              <a:t>Problem Definition: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47274" y="4383071"/>
            <a:ext cx="7729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Its key objective is to preserve a seamless user experience while reducing financial losses for cardholders and financial institutions.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47275" y="3182742"/>
            <a:ext cx="78242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</a:rPr>
              <a:t>Real-time transaction data analysis is done by this technology to differentiate between authentic and fraudulent activity.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891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71">
            <a:extLst>
              <a:ext uri="{FF2B5EF4-FFF2-40B4-BE49-F238E27FC236}">
                <a16:creationId xmlns:a16="http://schemas.microsoft.com/office/drawing/2014/main" xmlns="" id="{AEC773BB-8266-432E-BE28-126174381B25}"/>
              </a:ext>
            </a:extLst>
          </p:cNvPr>
          <p:cNvSpPr/>
          <p:nvPr/>
        </p:nvSpPr>
        <p:spPr>
          <a:xfrm>
            <a:off x="4400751" y="2364223"/>
            <a:ext cx="1194001" cy="782863"/>
          </a:xfrm>
          <a:custGeom>
            <a:avLst/>
            <a:gdLst>
              <a:gd name="connsiteX0" fmla="*/ 853806 w 1194001"/>
              <a:gd name="connsiteY0" fmla="*/ 0 h 782863"/>
              <a:gd name="connsiteX1" fmla="*/ 879285 w 1194001"/>
              <a:gd name="connsiteY1" fmla="*/ 2569 h 782863"/>
              <a:gd name="connsiteX2" fmla="*/ 1194001 w 1194001"/>
              <a:gd name="connsiteY2" fmla="*/ 388712 h 782863"/>
              <a:gd name="connsiteX3" fmla="*/ 799850 w 1194001"/>
              <a:gd name="connsiteY3" fmla="*/ 782863 h 782863"/>
              <a:gd name="connsiteX4" fmla="*/ 0 w 1194001"/>
              <a:gd name="connsiteY4" fmla="*/ 782863 h 782863"/>
              <a:gd name="connsiteX5" fmla="*/ 3980 w 1194001"/>
              <a:gd name="connsiteY5" fmla="*/ 774601 h 782863"/>
              <a:gd name="connsiteX6" fmla="*/ 708661 w 1194001"/>
              <a:gd name="connsiteY6" fmla="*/ 69920 h 782863"/>
              <a:gd name="connsiteX7" fmla="*/ 853806 w 1194001"/>
              <a:gd name="connsiteY7" fmla="*/ 0 h 78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4001" h="782863">
                <a:moveTo>
                  <a:pt x="853806" y="0"/>
                </a:moveTo>
                <a:lnTo>
                  <a:pt x="879285" y="2569"/>
                </a:lnTo>
                <a:cubicBezTo>
                  <a:pt x="1058894" y="39322"/>
                  <a:pt x="1194001" y="198239"/>
                  <a:pt x="1194001" y="388712"/>
                </a:cubicBezTo>
                <a:cubicBezTo>
                  <a:pt x="1194001" y="606396"/>
                  <a:pt x="1017534" y="782863"/>
                  <a:pt x="799850" y="782863"/>
                </a:cubicBezTo>
                <a:lnTo>
                  <a:pt x="0" y="782863"/>
                </a:lnTo>
                <a:lnTo>
                  <a:pt x="3980" y="774601"/>
                </a:lnTo>
                <a:cubicBezTo>
                  <a:pt x="165634" y="477024"/>
                  <a:pt x="411084" y="231573"/>
                  <a:pt x="708661" y="69920"/>
                </a:cubicBezTo>
                <a:lnTo>
                  <a:pt x="853806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32" name="Freeform: Shape 70">
            <a:extLst>
              <a:ext uri="{FF2B5EF4-FFF2-40B4-BE49-F238E27FC236}">
                <a16:creationId xmlns:a16="http://schemas.microsoft.com/office/drawing/2014/main" xmlns="" id="{E131AF80-2ED0-4FA4-ACFE-96C585E90B23}"/>
              </a:ext>
            </a:extLst>
          </p:cNvPr>
          <p:cNvSpPr/>
          <p:nvPr/>
        </p:nvSpPr>
        <p:spPr>
          <a:xfrm>
            <a:off x="6303924" y="2364835"/>
            <a:ext cx="1182376" cy="781839"/>
          </a:xfrm>
          <a:custGeom>
            <a:avLst/>
            <a:gdLst>
              <a:gd name="connsiteX0" fmla="*/ 330039 w 1182376"/>
              <a:gd name="connsiteY0" fmla="*/ 0 h 781839"/>
              <a:gd name="connsiteX1" fmla="*/ 473913 w 1182376"/>
              <a:gd name="connsiteY1" fmla="*/ 69308 h 781839"/>
              <a:gd name="connsiteX2" fmla="*/ 1178594 w 1182376"/>
              <a:gd name="connsiteY2" fmla="*/ 773989 h 781839"/>
              <a:gd name="connsiteX3" fmla="*/ 1182376 w 1182376"/>
              <a:gd name="connsiteY3" fmla="*/ 781839 h 781839"/>
              <a:gd name="connsiteX4" fmla="*/ 394151 w 1182376"/>
              <a:gd name="connsiteY4" fmla="*/ 781839 h 781839"/>
              <a:gd name="connsiteX5" fmla="*/ 0 w 1182376"/>
              <a:gd name="connsiteY5" fmla="*/ 387688 h 781839"/>
              <a:gd name="connsiteX6" fmla="*/ 314716 w 1182376"/>
              <a:gd name="connsiteY6" fmla="*/ 1545 h 781839"/>
              <a:gd name="connsiteX7" fmla="*/ 330039 w 1182376"/>
              <a:gd name="connsiteY7" fmla="*/ 0 h 78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2376" h="781839">
                <a:moveTo>
                  <a:pt x="330039" y="0"/>
                </a:moveTo>
                <a:lnTo>
                  <a:pt x="473913" y="69308"/>
                </a:lnTo>
                <a:cubicBezTo>
                  <a:pt x="771490" y="230961"/>
                  <a:pt x="1016941" y="476412"/>
                  <a:pt x="1178594" y="773989"/>
                </a:cubicBezTo>
                <a:lnTo>
                  <a:pt x="1182376" y="781839"/>
                </a:lnTo>
                <a:lnTo>
                  <a:pt x="394151" y="781839"/>
                </a:lnTo>
                <a:cubicBezTo>
                  <a:pt x="176467" y="781839"/>
                  <a:pt x="0" y="605372"/>
                  <a:pt x="0" y="387688"/>
                </a:cubicBezTo>
                <a:cubicBezTo>
                  <a:pt x="0" y="197215"/>
                  <a:pt x="135108" y="38298"/>
                  <a:pt x="314716" y="1545"/>
                </a:cubicBezTo>
                <a:lnTo>
                  <a:pt x="330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33" name="Freeform: Shape 69">
            <a:extLst>
              <a:ext uri="{FF2B5EF4-FFF2-40B4-BE49-F238E27FC236}">
                <a16:creationId xmlns:a16="http://schemas.microsoft.com/office/drawing/2014/main" xmlns="" id="{5E6DD57D-7226-49B2-8BAF-67C27FC525AE}"/>
              </a:ext>
            </a:extLst>
          </p:cNvPr>
          <p:cNvSpPr/>
          <p:nvPr/>
        </p:nvSpPr>
        <p:spPr>
          <a:xfrm>
            <a:off x="6945775" y="3469439"/>
            <a:ext cx="747975" cy="788302"/>
          </a:xfrm>
          <a:custGeom>
            <a:avLst/>
            <a:gdLst>
              <a:gd name="connsiteX0" fmla="*/ 394151 w 747975"/>
              <a:gd name="connsiteY0" fmla="*/ 0 h 788302"/>
              <a:gd name="connsiteX1" fmla="*/ 673622 w 747975"/>
              <a:gd name="connsiteY1" fmla="*/ 0 h 788302"/>
              <a:gd name="connsiteX2" fmla="*/ 712419 w 747975"/>
              <a:gd name="connsiteY2" fmla="*/ 150886 h 788302"/>
              <a:gd name="connsiteX3" fmla="*/ 747975 w 747975"/>
              <a:gd name="connsiteY3" fmla="*/ 503597 h 788302"/>
              <a:gd name="connsiteX4" fmla="*/ 738939 w 747975"/>
              <a:gd name="connsiteY4" fmla="*/ 682537 h 788302"/>
              <a:gd name="connsiteX5" fmla="*/ 722798 w 747975"/>
              <a:gd name="connsiteY5" fmla="*/ 788302 h 788302"/>
              <a:gd name="connsiteX6" fmla="*/ 394151 w 747975"/>
              <a:gd name="connsiteY6" fmla="*/ 788302 h 788302"/>
              <a:gd name="connsiteX7" fmla="*/ 0 w 747975"/>
              <a:gd name="connsiteY7" fmla="*/ 394151 h 788302"/>
              <a:gd name="connsiteX8" fmla="*/ 394151 w 747975"/>
              <a:gd name="connsiteY8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975" h="788302">
                <a:moveTo>
                  <a:pt x="394151" y="0"/>
                </a:moveTo>
                <a:lnTo>
                  <a:pt x="673622" y="0"/>
                </a:lnTo>
                <a:lnTo>
                  <a:pt x="712419" y="150886"/>
                </a:lnTo>
                <a:cubicBezTo>
                  <a:pt x="735732" y="264815"/>
                  <a:pt x="747975" y="382776"/>
                  <a:pt x="747975" y="503597"/>
                </a:cubicBezTo>
                <a:cubicBezTo>
                  <a:pt x="747975" y="564008"/>
                  <a:pt x="744914" y="623703"/>
                  <a:pt x="738939" y="682537"/>
                </a:cubicBezTo>
                <a:lnTo>
                  <a:pt x="722798" y="788302"/>
                </a:lnTo>
                <a:lnTo>
                  <a:pt x="394151" y="788302"/>
                </a:lnTo>
                <a:cubicBezTo>
                  <a:pt x="176467" y="788302"/>
                  <a:pt x="0" y="611835"/>
                  <a:pt x="0" y="394151"/>
                </a:cubicBezTo>
                <a:cubicBezTo>
                  <a:pt x="0" y="176467"/>
                  <a:pt x="176467" y="0"/>
                  <a:pt x="394151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34" name="Freeform: Shape 68">
            <a:extLst>
              <a:ext uri="{FF2B5EF4-FFF2-40B4-BE49-F238E27FC236}">
                <a16:creationId xmlns:a16="http://schemas.microsoft.com/office/drawing/2014/main" xmlns="" id="{62470C3E-E983-4F0A-A96A-E9BBA4BD3E4C}"/>
              </a:ext>
            </a:extLst>
          </p:cNvPr>
          <p:cNvSpPr/>
          <p:nvPr/>
        </p:nvSpPr>
        <p:spPr>
          <a:xfrm>
            <a:off x="4144170" y="3511195"/>
            <a:ext cx="747975" cy="788302"/>
          </a:xfrm>
          <a:custGeom>
            <a:avLst/>
            <a:gdLst>
              <a:gd name="connsiteX0" fmla="*/ 64498 w 611698"/>
              <a:gd name="connsiteY0" fmla="*/ 0 h 788302"/>
              <a:gd name="connsiteX1" fmla="*/ 217547 w 611698"/>
              <a:gd name="connsiteY1" fmla="*/ 0 h 788302"/>
              <a:gd name="connsiteX2" fmla="*/ 611698 w 611698"/>
              <a:gd name="connsiteY2" fmla="*/ 394151 h 788302"/>
              <a:gd name="connsiteX3" fmla="*/ 217547 w 611698"/>
              <a:gd name="connsiteY3" fmla="*/ 788302 h 788302"/>
              <a:gd name="connsiteX4" fmla="*/ 31027 w 611698"/>
              <a:gd name="connsiteY4" fmla="*/ 788302 h 788302"/>
              <a:gd name="connsiteX5" fmla="*/ 9036 w 611698"/>
              <a:gd name="connsiteY5" fmla="*/ 644211 h 788302"/>
              <a:gd name="connsiteX6" fmla="*/ 0 w 611698"/>
              <a:gd name="connsiteY6" fmla="*/ 465271 h 788302"/>
              <a:gd name="connsiteX7" fmla="*/ 35556 w 611698"/>
              <a:gd name="connsiteY7" fmla="*/ 112560 h 788302"/>
              <a:gd name="connsiteX8" fmla="*/ 64498 w 611698"/>
              <a:gd name="connsiteY8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698" h="788302">
                <a:moveTo>
                  <a:pt x="64498" y="0"/>
                </a:moveTo>
                <a:lnTo>
                  <a:pt x="217547" y="0"/>
                </a:lnTo>
                <a:cubicBezTo>
                  <a:pt x="435231" y="0"/>
                  <a:pt x="611698" y="176467"/>
                  <a:pt x="611698" y="394151"/>
                </a:cubicBezTo>
                <a:cubicBezTo>
                  <a:pt x="611698" y="611835"/>
                  <a:pt x="435231" y="788302"/>
                  <a:pt x="217547" y="788302"/>
                </a:cubicBezTo>
                <a:lnTo>
                  <a:pt x="31027" y="788302"/>
                </a:lnTo>
                <a:lnTo>
                  <a:pt x="9036" y="644211"/>
                </a:lnTo>
                <a:cubicBezTo>
                  <a:pt x="3061" y="585377"/>
                  <a:pt x="0" y="525682"/>
                  <a:pt x="0" y="465271"/>
                </a:cubicBezTo>
                <a:cubicBezTo>
                  <a:pt x="0" y="344450"/>
                  <a:pt x="12243" y="226489"/>
                  <a:pt x="35556" y="112560"/>
                </a:cubicBezTo>
                <a:lnTo>
                  <a:pt x="64498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35" name="Freeform: Shape 67">
            <a:extLst>
              <a:ext uri="{FF2B5EF4-FFF2-40B4-BE49-F238E27FC236}">
                <a16:creationId xmlns:a16="http://schemas.microsoft.com/office/drawing/2014/main" xmlns="" id="{E99893DB-73FD-4132-A65B-FCDCF130BA4B}"/>
              </a:ext>
            </a:extLst>
          </p:cNvPr>
          <p:cNvSpPr/>
          <p:nvPr/>
        </p:nvSpPr>
        <p:spPr>
          <a:xfrm>
            <a:off x="4328647" y="4647743"/>
            <a:ext cx="1260390" cy="788302"/>
          </a:xfrm>
          <a:custGeom>
            <a:avLst/>
            <a:gdLst>
              <a:gd name="connsiteX0" fmla="*/ 0 w 1260390"/>
              <a:gd name="connsiteY0" fmla="*/ 0 h 788302"/>
              <a:gd name="connsiteX1" fmla="*/ 866239 w 1260390"/>
              <a:gd name="connsiteY1" fmla="*/ 0 h 788302"/>
              <a:gd name="connsiteX2" fmla="*/ 1260390 w 1260390"/>
              <a:gd name="connsiteY2" fmla="*/ 394151 h 788302"/>
              <a:gd name="connsiteX3" fmla="*/ 866239 w 1260390"/>
              <a:gd name="connsiteY3" fmla="*/ 788302 h 788302"/>
              <a:gd name="connsiteX4" fmla="*/ 655853 w 1260390"/>
              <a:gd name="connsiteY4" fmla="*/ 788302 h 788302"/>
              <a:gd name="connsiteX5" fmla="*/ 636466 w 1260390"/>
              <a:gd name="connsiteY5" fmla="*/ 776524 h 788302"/>
              <a:gd name="connsiteX6" fmla="*/ 2386 w 1260390"/>
              <a:gd name="connsiteY6" fmla="*/ 6520 h 788302"/>
              <a:gd name="connsiteX7" fmla="*/ 0 w 1260390"/>
              <a:gd name="connsiteY7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390" h="788302">
                <a:moveTo>
                  <a:pt x="0" y="0"/>
                </a:moveTo>
                <a:lnTo>
                  <a:pt x="866239" y="0"/>
                </a:lnTo>
                <a:cubicBezTo>
                  <a:pt x="1083923" y="0"/>
                  <a:pt x="1260390" y="176467"/>
                  <a:pt x="1260390" y="394151"/>
                </a:cubicBezTo>
                <a:cubicBezTo>
                  <a:pt x="1260390" y="611835"/>
                  <a:pt x="1083923" y="788302"/>
                  <a:pt x="866239" y="788302"/>
                </a:cubicBezTo>
                <a:lnTo>
                  <a:pt x="655853" y="788302"/>
                </a:lnTo>
                <a:lnTo>
                  <a:pt x="636466" y="776524"/>
                </a:lnTo>
                <a:cubicBezTo>
                  <a:pt x="357144" y="587818"/>
                  <a:pt x="135228" y="320594"/>
                  <a:pt x="2386" y="652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36" name="Freeform: Shape 63">
            <a:extLst>
              <a:ext uri="{FF2B5EF4-FFF2-40B4-BE49-F238E27FC236}">
                <a16:creationId xmlns:a16="http://schemas.microsoft.com/office/drawing/2014/main" xmlns="" id="{DD9F8041-452C-4726-9C0D-F7BDC79C9BE1}"/>
              </a:ext>
            </a:extLst>
          </p:cNvPr>
          <p:cNvSpPr/>
          <p:nvPr/>
        </p:nvSpPr>
        <p:spPr>
          <a:xfrm>
            <a:off x="6303925" y="4647743"/>
            <a:ext cx="1254677" cy="788302"/>
          </a:xfrm>
          <a:custGeom>
            <a:avLst/>
            <a:gdLst>
              <a:gd name="connsiteX0" fmla="*/ 394151 w 1254677"/>
              <a:gd name="connsiteY0" fmla="*/ 0 h 788302"/>
              <a:gd name="connsiteX1" fmla="*/ 1254677 w 1254677"/>
              <a:gd name="connsiteY1" fmla="*/ 0 h 788302"/>
              <a:gd name="connsiteX2" fmla="*/ 1252291 w 1254677"/>
              <a:gd name="connsiteY2" fmla="*/ 6520 h 788302"/>
              <a:gd name="connsiteX3" fmla="*/ 618211 w 1254677"/>
              <a:gd name="connsiteY3" fmla="*/ 776524 h 788302"/>
              <a:gd name="connsiteX4" fmla="*/ 598824 w 1254677"/>
              <a:gd name="connsiteY4" fmla="*/ 788302 h 788302"/>
              <a:gd name="connsiteX5" fmla="*/ 394151 w 1254677"/>
              <a:gd name="connsiteY5" fmla="*/ 788302 h 788302"/>
              <a:gd name="connsiteX6" fmla="*/ 0 w 1254677"/>
              <a:gd name="connsiteY6" fmla="*/ 394151 h 788302"/>
              <a:gd name="connsiteX7" fmla="*/ 394151 w 1254677"/>
              <a:gd name="connsiteY7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4677" h="788302">
                <a:moveTo>
                  <a:pt x="394151" y="0"/>
                </a:moveTo>
                <a:lnTo>
                  <a:pt x="1254677" y="0"/>
                </a:lnTo>
                <a:lnTo>
                  <a:pt x="1252291" y="6520"/>
                </a:lnTo>
                <a:cubicBezTo>
                  <a:pt x="1119450" y="320594"/>
                  <a:pt x="897533" y="587818"/>
                  <a:pt x="618211" y="776524"/>
                </a:cubicBezTo>
                <a:lnTo>
                  <a:pt x="598824" y="788302"/>
                </a:lnTo>
                <a:lnTo>
                  <a:pt x="394151" y="788302"/>
                </a:lnTo>
                <a:cubicBezTo>
                  <a:pt x="176467" y="788302"/>
                  <a:pt x="0" y="611835"/>
                  <a:pt x="0" y="394151"/>
                </a:cubicBezTo>
                <a:cubicBezTo>
                  <a:pt x="0" y="176467"/>
                  <a:pt x="176467" y="0"/>
                  <a:pt x="39415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37" name="Freeform: Shape 59">
            <a:extLst>
              <a:ext uri="{FF2B5EF4-FFF2-40B4-BE49-F238E27FC236}">
                <a16:creationId xmlns:a16="http://schemas.microsoft.com/office/drawing/2014/main" xmlns="" id="{FCD8A988-A3DF-4754-8B02-5F2F5F5C77B1}"/>
              </a:ext>
            </a:extLst>
          </p:cNvPr>
          <p:cNvSpPr/>
          <p:nvPr/>
        </p:nvSpPr>
        <p:spPr>
          <a:xfrm>
            <a:off x="6729541" y="2322263"/>
            <a:ext cx="2597313" cy="788302"/>
          </a:xfrm>
          <a:custGeom>
            <a:avLst/>
            <a:gdLst>
              <a:gd name="connsiteX0" fmla="*/ 64112 w 2597313"/>
              <a:gd name="connsiteY0" fmla="*/ 0 h 788302"/>
              <a:gd name="connsiteX1" fmla="*/ 2203162 w 2597313"/>
              <a:gd name="connsiteY1" fmla="*/ 0 h 788302"/>
              <a:gd name="connsiteX2" fmla="*/ 2597313 w 2597313"/>
              <a:gd name="connsiteY2" fmla="*/ 394151 h 788302"/>
              <a:gd name="connsiteX3" fmla="*/ 2203162 w 2597313"/>
              <a:gd name="connsiteY3" fmla="*/ 788302 h 788302"/>
              <a:gd name="connsiteX4" fmla="*/ 852337 w 2597313"/>
              <a:gd name="connsiteY4" fmla="*/ 788302 h 788302"/>
              <a:gd name="connsiteX5" fmla="*/ 848555 w 2597313"/>
              <a:gd name="connsiteY5" fmla="*/ 780452 h 788302"/>
              <a:gd name="connsiteX6" fmla="*/ 143874 w 2597313"/>
              <a:gd name="connsiteY6" fmla="*/ 75771 h 788302"/>
              <a:gd name="connsiteX7" fmla="*/ 0 w 2597313"/>
              <a:gd name="connsiteY7" fmla="*/ 6463 h 788302"/>
              <a:gd name="connsiteX8" fmla="*/ 64112 w 2597313"/>
              <a:gd name="connsiteY8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313" h="788302">
                <a:moveTo>
                  <a:pt x="64112" y="0"/>
                </a:moveTo>
                <a:lnTo>
                  <a:pt x="2203162" y="0"/>
                </a:lnTo>
                <a:cubicBezTo>
                  <a:pt x="2420846" y="0"/>
                  <a:pt x="2597313" y="176467"/>
                  <a:pt x="2597313" y="394151"/>
                </a:cubicBezTo>
                <a:cubicBezTo>
                  <a:pt x="2597313" y="611835"/>
                  <a:pt x="2420846" y="788302"/>
                  <a:pt x="2203162" y="788302"/>
                </a:cubicBezTo>
                <a:lnTo>
                  <a:pt x="852337" y="788302"/>
                </a:lnTo>
                <a:lnTo>
                  <a:pt x="848555" y="780452"/>
                </a:lnTo>
                <a:cubicBezTo>
                  <a:pt x="686902" y="482875"/>
                  <a:pt x="441451" y="237424"/>
                  <a:pt x="143874" y="75771"/>
                </a:cubicBezTo>
                <a:lnTo>
                  <a:pt x="0" y="6463"/>
                </a:lnTo>
                <a:lnTo>
                  <a:pt x="64112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sz="2000" dirty="0" smtClean="0">
                <a:solidFill>
                  <a:schemeClr val="tx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  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Financial</a:t>
            </a:r>
            <a:r>
              <a:rPr lang="en-US" dirty="0" smtClean="0">
                <a:latin typeface="Bell MT" panose="02020503060305020303" pitchFamily="18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Loss</a:t>
            </a:r>
            <a:r>
              <a:rPr lang="en-US" dirty="0">
                <a:latin typeface="Bell MT" panose="02020503060305020303" pitchFamily="18" charset="0"/>
              </a:rPr>
              <a:t> </a:t>
            </a:r>
          </a:p>
          <a:p>
            <a:pPr lvl="0"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     Prevention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8" name="Freeform: Shape 58">
            <a:extLst>
              <a:ext uri="{FF2B5EF4-FFF2-40B4-BE49-F238E27FC236}">
                <a16:creationId xmlns:a16="http://schemas.microsoft.com/office/drawing/2014/main" xmlns="" id="{140EB38A-93B3-48E2-AD37-1998599DA76A}"/>
              </a:ext>
            </a:extLst>
          </p:cNvPr>
          <p:cNvSpPr/>
          <p:nvPr/>
        </p:nvSpPr>
        <p:spPr>
          <a:xfrm>
            <a:off x="2560197" y="2322263"/>
            <a:ext cx="2587157" cy="788302"/>
          </a:xfrm>
          <a:custGeom>
            <a:avLst/>
            <a:gdLst>
              <a:gd name="connsiteX0" fmla="*/ 394151 w 2587157"/>
              <a:gd name="connsiteY0" fmla="*/ 0 h 788302"/>
              <a:gd name="connsiteX1" fmla="*/ 2533201 w 2587157"/>
              <a:gd name="connsiteY1" fmla="*/ 0 h 788302"/>
              <a:gd name="connsiteX2" fmla="*/ 2587157 w 2587157"/>
              <a:gd name="connsiteY2" fmla="*/ 5439 h 788302"/>
              <a:gd name="connsiteX3" fmla="*/ 2442012 w 2587157"/>
              <a:gd name="connsiteY3" fmla="*/ 75359 h 788302"/>
              <a:gd name="connsiteX4" fmla="*/ 1737331 w 2587157"/>
              <a:gd name="connsiteY4" fmla="*/ 780040 h 788302"/>
              <a:gd name="connsiteX5" fmla="*/ 1733351 w 2587157"/>
              <a:gd name="connsiteY5" fmla="*/ 788302 h 788302"/>
              <a:gd name="connsiteX6" fmla="*/ 394151 w 2587157"/>
              <a:gd name="connsiteY6" fmla="*/ 788302 h 788302"/>
              <a:gd name="connsiteX7" fmla="*/ 0 w 2587157"/>
              <a:gd name="connsiteY7" fmla="*/ 394151 h 788302"/>
              <a:gd name="connsiteX8" fmla="*/ 394151 w 2587157"/>
              <a:gd name="connsiteY8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157" h="788302">
                <a:moveTo>
                  <a:pt x="394151" y="0"/>
                </a:moveTo>
                <a:lnTo>
                  <a:pt x="2533201" y="0"/>
                </a:lnTo>
                <a:lnTo>
                  <a:pt x="2587157" y="5439"/>
                </a:lnTo>
                <a:lnTo>
                  <a:pt x="2442012" y="75359"/>
                </a:lnTo>
                <a:cubicBezTo>
                  <a:pt x="2144435" y="237012"/>
                  <a:pt x="1898985" y="482463"/>
                  <a:pt x="1737331" y="780040"/>
                </a:cubicBezTo>
                <a:lnTo>
                  <a:pt x="1733351" y="788302"/>
                </a:lnTo>
                <a:lnTo>
                  <a:pt x="394151" y="788302"/>
                </a:lnTo>
                <a:cubicBezTo>
                  <a:pt x="176467" y="788302"/>
                  <a:pt x="0" y="611835"/>
                  <a:pt x="0" y="394151"/>
                </a:cubicBezTo>
                <a:cubicBezTo>
                  <a:pt x="0" y="176467"/>
                  <a:pt x="176467" y="0"/>
                  <a:pt x="39415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/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     Data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Security</a:t>
            </a:r>
          </a:p>
        </p:txBody>
      </p:sp>
      <p:sp>
        <p:nvSpPr>
          <p:cNvPr id="39" name="Freeform: Shape 57">
            <a:extLst>
              <a:ext uri="{FF2B5EF4-FFF2-40B4-BE49-F238E27FC236}">
                <a16:creationId xmlns:a16="http://schemas.microsoft.com/office/drawing/2014/main" xmlns="" id="{DEC263F2-549E-4B09-A4A4-82FDA8D973DA}"/>
              </a:ext>
            </a:extLst>
          </p:cNvPr>
          <p:cNvSpPr/>
          <p:nvPr/>
        </p:nvSpPr>
        <p:spPr>
          <a:xfrm>
            <a:off x="7741370" y="3469439"/>
            <a:ext cx="2253730" cy="788302"/>
          </a:xfrm>
          <a:custGeom>
            <a:avLst/>
            <a:gdLst>
              <a:gd name="connsiteX0" fmla="*/ 0 w 2253730"/>
              <a:gd name="connsiteY0" fmla="*/ 0 h 788302"/>
              <a:gd name="connsiteX1" fmla="*/ 1859579 w 2253730"/>
              <a:gd name="connsiteY1" fmla="*/ 0 h 788302"/>
              <a:gd name="connsiteX2" fmla="*/ 2253730 w 2253730"/>
              <a:gd name="connsiteY2" fmla="*/ 394151 h 788302"/>
              <a:gd name="connsiteX3" fmla="*/ 1859579 w 2253730"/>
              <a:gd name="connsiteY3" fmla="*/ 788302 h 788302"/>
              <a:gd name="connsiteX4" fmla="*/ 49176 w 2253730"/>
              <a:gd name="connsiteY4" fmla="*/ 788302 h 788302"/>
              <a:gd name="connsiteX5" fmla="*/ 65317 w 2253730"/>
              <a:gd name="connsiteY5" fmla="*/ 682537 h 788302"/>
              <a:gd name="connsiteX6" fmla="*/ 74353 w 2253730"/>
              <a:gd name="connsiteY6" fmla="*/ 503597 h 788302"/>
              <a:gd name="connsiteX7" fmla="*/ 38797 w 2253730"/>
              <a:gd name="connsiteY7" fmla="*/ 150886 h 788302"/>
              <a:gd name="connsiteX8" fmla="*/ 0 w 2253730"/>
              <a:gd name="connsiteY8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3730" h="788302">
                <a:moveTo>
                  <a:pt x="0" y="0"/>
                </a:moveTo>
                <a:lnTo>
                  <a:pt x="1859579" y="0"/>
                </a:lnTo>
                <a:cubicBezTo>
                  <a:pt x="2077263" y="0"/>
                  <a:pt x="2253730" y="176467"/>
                  <a:pt x="2253730" y="394151"/>
                </a:cubicBezTo>
                <a:cubicBezTo>
                  <a:pt x="2253730" y="611835"/>
                  <a:pt x="2077263" y="788302"/>
                  <a:pt x="1859579" y="788302"/>
                </a:cubicBezTo>
                <a:lnTo>
                  <a:pt x="49176" y="788302"/>
                </a:lnTo>
                <a:lnTo>
                  <a:pt x="65317" y="682537"/>
                </a:lnTo>
                <a:cubicBezTo>
                  <a:pt x="71292" y="623703"/>
                  <a:pt x="74353" y="564008"/>
                  <a:pt x="74353" y="503597"/>
                </a:cubicBezTo>
                <a:cubicBezTo>
                  <a:pt x="74353" y="382776"/>
                  <a:pt x="62110" y="264815"/>
                  <a:pt x="38797" y="15088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 smtClean="0">
              <a:solidFill>
                <a:schemeClr val="accent2">
                  <a:lumMod val="50000"/>
                </a:schemeClr>
              </a:solidFill>
              <a:latin typeface="Bell MT" panose="02020503060305020303" pitchFamily="18" charset="0"/>
            </a:endParaRPr>
          </a:p>
          <a:p>
            <a:pPr lvl="0"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Customer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Trust and Confidence</a:t>
            </a:r>
          </a:p>
          <a:p>
            <a:pPr algn="ctr"/>
            <a:endParaRPr lang="en-US" sz="2000" dirty="0">
              <a:solidFill>
                <a:schemeClr val="tx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sp>
        <p:nvSpPr>
          <p:cNvPr id="40" name="Freeform: Shape 56">
            <a:extLst>
              <a:ext uri="{FF2B5EF4-FFF2-40B4-BE49-F238E27FC236}">
                <a16:creationId xmlns:a16="http://schemas.microsoft.com/office/drawing/2014/main" xmlns="" id="{B11DA75E-5AC3-4F83-B485-33AE6FB5FAC4}"/>
              </a:ext>
            </a:extLst>
          </p:cNvPr>
          <p:cNvSpPr/>
          <p:nvPr/>
        </p:nvSpPr>
        <p:spPr>
          <a:xfrm>
            <a:off x="1857901" y="3501593"/>
            <a:ext cx="2258568" cy="788302"/>
          </a:xfrm>
          <a:custGeom>
            <a:avLst/>
            <a:gdLst>
              <a:gd name="connsiteX0" fmla="*/ 394151 w 2380152"/>
              <a:gd name="connsiteY0" fmla="*/ 0 h 788302"/>
              <a:gd name="connsiteX1" fmla="*/ 2380152 w 2380152"/>
              <a:gd name="connsiteY1" fmla="*/ 0 h 788302"/>
              <a:gd name="connsiteX2" fmla="*/ 2351210 w 2380152"/>
              <a:gd name="connsiteY2" fmla="*/ 112560 h 788302"/>
              <a:gd name="connsiteX3" fmla="*/ 2315654 w 2380152"/>
              <a:gd name="connsiteY3" fmla="*/ 465271 h 788302"/>
              <a:gd name="connsiteX4" fmla="*/ 2324690 w 2380152"/>
              <a:gd name="connsiteY4" fmla="*/ 644211 h 788302"/>
              <a:gd name="connsiteX5" fmla="*/ 2346681 w 2380152"/>
              <a:gd name="connsiteY5" fmla="*/ 788302 h 788302"/>
              <a:gd name="connsiteX6" fmla="*/ 394151 w 2380152"/>
              <a:gd name="connsiteY6" fmla="*/ 788302 h 788302"/>
              <a:gd name="connsiteX7" fmla="*/ 0 w 2380152"/>
              <a:gd name="connsiteY7" fmla="*/ 394151 h 788302"/>
              <a:gd name="connsiteX8" fmla="*/ 394151 w 2380152"/>
              <a:gd name="connsiteY8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152" h="788302">
                <a:moveTo>
                  <a:pt x="394151" y="0"/>
                </a:moveTo>
                <a:lnTo>
                  <a:pt x="2380152" y="0"/>
                </a:lnTo>
                <a:lnTo>
                  <a:pt x="2351210" y="112560"/>
                </a:lnTo>
                <a:cubicBezTo>
                  <a:pt x="2327897" y="226489"/>
                  <a:pt x="2315654" y="344450"/>
                  <a:pt x="2315654" y="465271"/>
                </a:cubicBezTo>
                <a:cubicBezTo>
                  <a:pt x="2315654" y="525682"/>
                  <a:pt x="2318715" y="585377"/>
                  <a:pt x="2324690" y="644211"/>
                </a:cubicBezTo>
                <a:lnTo>
                  <a:pt x="2346681" y="788302"/>
                </a:lnTo>
                <a:lnTo>
                  <a:pt x="394151" y="788302"/>
                </a:lnTo>
                <a:cubicBezTo>
                  <a:pt x="176467" y="788302"/>
                  <a:pt x="0" y="611835"/>
                  <a:pt x="0" y="394151"/>
                </a:cubicBezTo>
                <a:cubicBezTo>
                  <a:pt x="0" y="176467"/>
                  <a:pt x="176467" y="0"/>
                  <a:pt x="39415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 Reputation</a:t>
            </a:r>
          </a:p>
          <a:p>
            <a:pPr lvl="0"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       Management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Freeform: Shape 55">
            <a:extLst>
              <a:ext uri="{FF2B5EF4-FFF2-40B4-BE49-F238E27FC236}">
                <a16:creationId xmlns:a16="http://schemas.microsoft.com/office/drawing/2014/main" xmlns="" id="{6F5D680B-3ACE-4EA1-A60B-8171AD25E4BD}"/>
              </a:ext>
            </a:extLst>
          </p:cNvPr>
          <p:cNvSpPr/>
          <p:nvPr/>
        </p:nvSpPr>
        <p:spPr>
          <a:xfrm>
            <a:off x="2569330" y="4680923"/>
            <a:ext cx="2322815" cy="788302"/>
          </a:xfrm>
          <a:custGeom>
            <a:avLst/>
            <a:gdLst>
              <a:gd name="connsiteX0" fmla="*/ 394151 w 2322815"/>
              <a:gd name="connsiteY0" fmla="*/ 0 h 788302"/>
              <a:gd name="connsiteX1" fmla="*/ 1666962 w 2322815"/>
              <a:gd name="connsiteY1" fmla="*/ 0 h 788302"/>
              <a:gd name="connsiteX2" fmla="*/ 1669348 w 2322815"/>
              <a:gd name="connsiteY2" fmla="*/ 6520 h 788302"/>
              <a:gd name="connsiteX3" fmla="*/ 2303428 w 2322815"/>
              <a:gd name="connsiteY3" fmla="*/ 776524 h 788302"/>
              <a:gd name="connsiteX4" fmla="*/ 2322815 w 2322815"/>
              <a:gd name="connsiteY4" fmla="*/ 788302 h 788302"/>
              <a:gd name="connsiteX5" fmla="*/ 394151 w 2322815"/>
              <a:gd name="connsiteY5" fmla="*/ 788302 h 788302"/>
              <a:gd name="connsiteX6" fmla="*/ 0 w 2322815"/>
              <a:gd name="connsiteY6" fmla="*/ 394151 h 788302"/>
              <a:gd name="connsiteX7" fmla="*/ 394151 w 2322815"/>
              <a:gd name="connsiteY7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22815" h="788302">
                <a:moveTo>
                  <a:pt x="394151" y="0"/>
                </a:moveTo>
                <a:lnTo>
                  <a:pt x="1666962" y="0"/>
                </a:lnTo>
                <a:lnTo>
                  <a:pt x="1669348" y="6520"/>
                </a:lnTo>
                <a:cubicBezTo>
                  <a:pt x="1802190" y="320594"/>
                  <a:pt x="2024106" y="587818"/>
                  <a:pt x="2303428" y="776524"/>
                </a:cubicBezTo>
                <a:lnTo>
                  <a:pt x="2322815" y="788302"/>
                </a:lnTo>
                <a:lnTo>
                  <a:pt x="394151" y="788302"/>
                </a:lnTo>
                <a:cubicBezTo>
                  <a:pt x="176467" y="788302"/>
                  <a:pt x="0" y="611835"/>
                  <a:pt x="0" y="394151"/>
                </a:cubicBezTo>
                <a:cubicBezTo>
                  <a:pt x="0" y="176467"/>
                  <a:pt x="176467" y="0"/>
                  <a:pt x="39415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/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     Competitive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         Advantage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Freeform: Shape 54">
            <a:extLst>
              <a:ext uri="{FF2B5EF4-FFF2-40B4-BE49-F238E27FC236}">
                <a16:creationId xmlns:a16="http://schemas.microsoft.com/office/drawing/2014/main" xmlns="" id="{4E90F7DA-02F3-4495-A38F-DD0182B3C6E4}"/>
              </a:ext>
            </a:extLst>
          </p:cNvPr>
          <p:cNvSpPr/>
          <p:nvPr/>
        </p:nvSpPr>
        <p:spPr>
          <a:xfrm>
            <a:off x="6998326" y="4680923"/>
            <a:ext cx="2328528" cy="788302"/>
          </a:xfrm>
          <a:custGeom>
            <a:avLst/>
            <a:gdLst>
              <a:gd name="connsiteX0" fmla="*/ 655853 w 2328528"/>
              <a:gd name="connsiteY0" fmla="*/ 0 h 788302"/>
              <a:gd name="connsiteX1" fmla="*/ 1934377 w 2328528"/>
              <a:gd name="connsiteY1" fmla="*/ 0 h 788302"/>
              <a:gd name="connsiteX2" fmla="*/ 2328528 w 2328528"/>
              <a:gd name="connsiteY2" fmla="*/ 394151 h 788302"/>
              <a:gd name="connsiteX3" fmla="*/ 1934377 w 2328528"/>
              <a:gd name="connsiteY3" fmla="*/ 788302 h 788302"/>
              <a:gd name="connsiteX4" fmla="*/ 0 w 2328528"/>
              <a:gd name="connsiteY4" fmla="*/ 788302 h 788302"/>
              <a:gd name="connsiteX5" fmla="*/ 19387 w 2328528"/>
              <a:gd name="connsiteY5" fmla="*/ 776524 h 788302"/>
              <a:gd name="connsiteX6" fmla="*/ 653467 w 2328528"/>
              <a:gd name="connsiteY6" fmla="*/ 6520 h 788302"/>
              <a:gd name="connsiteX7" fmla="*/ 655853 w 2328528"/>
              <a:gd name="connsiteY7" fmla="*/ 0 h 7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28528" h="788302">
                <a:moveTo>
                  <a:pt x="655853" y="0"/>
                </a:moveTo>
                <a:lnTo>
                  <a:pt x="1934377" y="0"/>
                </a:lnTo>
                <a:cubicBezTo>
                  <a:pt x="2152061" y="0"/>
                  <a:pt x="2328528" y="176467"/>
                  <a:pt x="2328528" y="394151"/>
                </a:cubicBezTo>
                <a:cubicBezTo>
                  <a:pt x="2328528" y="611835"/>
                  <a:pt x="2152061" y="788302"/>
                  <a:pt x="1934377" y="788302"/>
                </a:cubicBezTo>
                <a:lnTo>
                  <a:pt x="0" y="788302"/>
                </a:lnTo>
                <a:lnTo>
                  <a:pt x="19387" y="776524"/>
                </a:lnTo>
                <a:cubicBezTo>
                  <a:pt x="298709" y="587818"/>
                  <a:pt x="520626" y="320594"/>
                  <a:pt x="653467" y="6520"/>
                </a:cubicBezTo>
                <a:lnTo>
                  <a:pt x="65585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 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Regulatory Compliance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E864824-6E20-4BAF-9270-6014852EBEBD}"/>
              </a:ext>
            </a:extLst>
          </p:cNvPr>
          <p:cNvSpPr txBox="1"/>
          <p:nvPr/>
        </p:nvSpPr>
        <p:spPr>
          <a:xfrm>
            <a:off x="6446535" y="2484501"/>
            <a:ext cx="54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E19E007-6033-4FB9-BBBF-B01B51176F3B}"/>
              </a:ext>
            </a:extLst>
          </p:cNvPr>
          <p:cNvSpPr txBox="1"/>
          <p:nvPr/>
        </p:nvSpPr>
        <p:spPr>
          <a:xfrm>
            <a:off x="7120851" y="3545204"/>
            <a:ext cx="54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14E5412-6C87-4564-B8AA-282AB21691E8}"/>
              </a:ext>
            </a:extLst>
          </p:cNvPr>
          <p:cNvSpPr txBox="1"/>
          <p:nvPr/>
        </p:nvSpPr>
        <p:spPr>
          <a:xfrm>
            <a:off x="6446535" y="4753848"/>
            <a:ext cx="54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6CD15A3-D353-43BB-A070-A51FE408E7CA}"/>
              </a:ext>
            </a:extLst>
          </p:cNvPr>
          <p:cNvSpPr txBox="1"/>
          <p:nvPr/>
        </p:nvSpPr>
        <p:spPr>
          <a:xfrm>
            <a:off x="4929254" y="2484501"/>
            <a:ext cx="54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79FB8F1-B425-4266-9D0C-4A0F6E6C6739}"/>
              </a:ext>
            </a:extLst>
          </p:cNvPr>
          <p:cNvSpPr txBox="1"/>
          <p:nvPr/>
        </p:nvSpPr>
        <p:spPr>
          <a:xfrm>
            <a:off x="4257997" y="3612959"/>
            <a:ext cx="54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B408815-85C9-43DB-BEF1-4CBAD638F6E7}"/>
              </a:ext>
            </a:extLst>
          </p:cNvPr>
          <p:cNvSpPr txBox="1"/>
          <p:nvPr/>
        </p:nvSpPr>
        <p:spPr>
          <a:xfrm>
            <a:off x="4856424" y="4762322"/>
            <a:ext cx="541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99CD78F-DBB8-49A4-B934-BE7C2177526B}"/>
              </a:ext>
            </a:extLst>
          </p:cNvPr>
          <p:cNvSpPr txBox="1"/>
          <p:nvPr/>
        </p:nvSpPr>
        <p:spPr>
          <a:xfrm>
            <a:off x="5011491" y="3545204"/>
            <a:ext cx="17776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Motivation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51264" y="1059691"/>
            <a:ext cx="21418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Motivation:</a:t>
            </a:r>
            <a:endParaRPr lang="en-US" sz="3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8585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789987" y="957561"/>
            <a:ext cx="1701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Solution:</a:t>
            </a:r>
            <a:endParaRPr lang="en-US" sz="3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567940" y="2255520"/>
            <a:ext cx="472440" cy="47244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567940" y="3121580"/>
            <a:ext cx="472440" cy="46482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567940" y="3980020"/>
            <a:ext cx="472440" cy="47244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567940" y="4846080"/>
            <a:ext cx="472440" cy="47244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46120" y="2307074"/>
            <a:ext cx="16657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data collection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46119" y="3169324"/>
            <a:ext cx="16657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preprocessing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46118" y="3980020"/>
            <a:ext cx="18745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feature extraction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46117" y="4821434"/>
            <a:ext cx="16657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model training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667500" y="2307074"/>
            <a:ext cx="472440" cy="47244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6667500" y="3173134"/>
            <a:ext cx="472440" cy="46482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6667500" y="4031574"/>
            <a:ext cx="472440" cy="47244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6667500" y="4897634"/>
            <a:ext cx="472440" cy="47244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345680" y="2366248"/>
            <a:ext cx="17907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real-time analysis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45679" y="3274218"/>
            <a:ext cx="16657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decision-making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45678" y="4062054"/>
            <a:ext cx="16657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alerting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45677" y="4956808"/>
            <a:ext cx="16657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6107970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 animBg="1"/>
      <p:bldP spid="30" grpId="0" animBg="1"/>
      <p:bldP spid="37" grpId="0"/>
      <p:bldP spid="38" grpId="0"/>
      <p:bldP spid="39" grpId="0"/>
      <p:bldP spid="40" grpId="0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31" y="1016464"/>
            <a:ext cx="5191028" cy="36561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95877" y="5176580"/>
            <a:ext cx="716253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5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Residential Security Monitoring System</a:t>
            </a:r>
            <a:endParaRPr lang="en-US" sz="3500" b="1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9692" y="2523088"/>
            <a:ext cx="3741867" cy="13849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93611" y="863221"/>
            <a:ext cx="2752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</a:rPr>
              <a:t>Problem Definition:</a:t>
            </a:r>
          </a:p>
        </p:txBody>
      </p:sp>
      <p:sp>
        <p:nvSpPr>
          <p:cNvPr id="6" name="Oval 31"/>
          <p:cNvSpPr>
            <a:spLocks noChangeArrowheads="1"/>
          </p:cNvSpPr>
          <p:nvPr/>
        </p:nvSpPr>
        <p:spPr bwMode="auto">
          <a:xfrm>
            <a:off x="1402517" y="2235750"/>
            <a:ext cx="257175" cy="258763"/>
          </a:xfrm>
          <a:prstGeom prst="ellipse">
            <a:avLst/>
          </a:pr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500">
              <a:latin typeface="Bell MT" panose="02020503060305020303" pitchFamily="18" charset="0"/>
            </a:endParaRPr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1485067" y="2318300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500">
              <a:latin typeface="Bell MT" panose="02020503060305020303" pitchFamily="18" charset="0"/>
            </a:endParaRPr>
          </a:p>
        </p:txBody>
      </p:sp>
      <p:sp>
        <p:nvSpPr>
          <p:cNvPr id="9" name="Rectangle 45"/>
          <p:cNvSpPr>
            <a:spLocks noChangeArrowheads="1"/>
          </p:cNvSpPr>
          <p:nvPr/>
        </p:nvSpPr>
        <p:spPr bwMode="auto">
          <a:xfrm>
            <a:off x="1813679" y="2237338"/>
            <a:ext cx="27349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600" b="1" dirty="0" smtClean="0">
                <a:latin typeface="Bell MT" panose="02020503060305020303" pitchFamily="18" charset="0"/>
              </a:rPr>
              <a:t>Limited </a:t>
            </a:r>
            <a:r>
              <a:rPr lang="en-US" sz="1600" b="1" dirty="0">
                <a:latin typeface="Bell MT" panose="02020503060305020303" pitchFamily="18" charset="0"/>
              </a:rPr>
              <a:t>Surveillance Coverage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10" name="TextBox 120"/>
          <p:cNvSpPr txBox="1">
            <a:spLocks noChangeArrowheads="1"/>
          </p:cNvSpPr>
          <p:nvPr/>
        </p:nvSpPr>
        <p:spPr bwMode="auto">
          <a:xfrm>
            <a:off x="1742241" y="2523088"/>
            <a:ext cx="359323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400" dirty="0">
                <a:latin typeface="Bell MT" panose="02020503060305020303" pitchFamily="18" charset="0"/>
              </a:rPr>
              <a:t>Existing residential security systems often have blind spots, leaving certain areas vulnerable to unauthorized access and criminal activities.</a:t>
            </a:r>
            <a:endParaRPr lang="ru-RU" sz="14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19" name="Oval 31"/>
          <p:cNvSpPr>
            <a:spLocks noChangeArrowheads="1"/>
          </p:cNvSpPr>
          <p:nvPr/>
        </p:nvSpPr>
        <p:spPr bwMode="auto">
          <a:xfrm>
            <a:off x="5950383" y="2177600"/>
            <a:ext cx="257175" cy="258763"/>
          </a:xfrm>
          <a:prstGeom prst="ellipse">
            <a:avLst/>
          </a:pr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500">
              <a:latin typeface="Bell MT" panose="02020503060305020303" pitchFamily="18" charset="0"/>
            </a:endParaRPr>
          </a:p>
        </p:txBody>
      </p:sp>
      <p:sp>
        <p:nvSpPr>
          <p:cNvPr id="20" name="Oval 32"/>
          <p:cNvSpPr>
            <a:spLocks noChangeArrowheads="1"/>
          </p:cNvSpPr>
          <p:nvPr/>
        </p:nvSpPr>
        <p:spPr bwMode="auto">
          <a:xfrm>
            <a:off x="6032933" y="2260150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500">
              <a:latin typeface="Bell MT" panose="02020503060305020303" pitchFamily="18" charset="0"/>
            </a:endParaRPr>
          </a:p>
        </p:txBody>
      </p:sp>
      <p:sp>
        <p:nvSpPr>
          <p:cNvPr id="21" name="Rectangle 45"/>
          <p:cNvSpPr>
            <a:spLocks noChangeArrowheads="1"/>
          </p:cNvSpPr>
          <p:nvPr/>
        </p:nvSpPr>
        <p:spPr bwMode="auto">
          <a:xfrm>
            <a:off x="6361545" y="2179188"/>
            <a:ext cx="3411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600" b="1" dirty="0">
                <a:latin typeface="Bell MT" panose="02020503060305020303" pitchFamily="18" charset="0"/>
              </a:rPr>
              <a:t>Delayed Response to Security Threats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22" name="TextBox 120"/>
          <p:cNvSpPr txBox="1">
            <a:spLocks noChangeArrowheads="1"/>
          </p:cNvSpPr>
          <p:nvPr/>
        </p:nvSpPr>
        <p:spPr bwMode="auto">
          <a:xfrm>
            <a:off x="6290108" y="2464938"/>
            <a:ext cx="383428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400" dirty="0">
                <a:latin typeface="Bell MT" panose="02020503060305020303" pitchFamily="18" charset="0"/>
              </a:rPr>
              <a:t>Lack of real-time monitoring capabilities results in delayed responses to security threats or emergencies, diminishing the overall effectiveness of the security system.</a:t>
            </a:r>
            <a:endParaRPr lang="ru-RU" sz="14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23" name="Oval 31"/>
          <p:cNvSpPr>
            <a:spLocks noChangeArrowheads="1"/>
          </p:cNvSpPr>
          <p:nvPr/>
        </p:nvSpPr>
        <p:spPr bwMode="auto">
          <a:xfrm>
            <a:off x="2950737" y="4444211"/>
            <a:ext cx="257175" cy="258763"/>
          </a:xfrm>
          <a:prstGeom prst="ellipse">
            <a:avLst/>
          </a:pr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500">
              <a:latin typeface="Bell MT" panose="02020503060305020303" pitchFamily="18" charset="0"/>
            </a:endParaRPr>
          </a:p>
        </p:txBody>
      </p:sp>
      <p:sp>
        <p:nvSpPr>
          <p:cNvPr id="24" name="Oval 32"/>
          <p:cNvSpPr>
            <a:spLocks noChangeArrowheads="1"/>
          </p:cNvSpPr>
          <p:nvPr/>
        </p:nvSpPr>
        <p:spPr bwMode="auto">
          <a:xfrm>
            <a:off x="3033287" y="4526761"/>
            <a:ext cx="92075" cy="9207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sz="1500">
              <a:latin typeface="Bell MT" panose="02020503060305020303" pitchFamily="18" charset="0"/>
            </a:endParaRPr>
          </a:p>
        </p:txBody>
      </p:sp>
      <p:sp>
        <p:nvSpPr>
          <p:cNvPr id="25" name="Rectangle 45"/>
          <p:cNvSpPr>
            <a:spLocks noChangeArrowheads="1"/>
          </p:cNvSpPr>
          <p:nvPr/>
        </p:nvSpPr>
        <p:spPr bwMode="auto">
          <a:xfrm>
            <a:off x="3361899" y="4445799"/>
            <a:ext cx="44468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600" b="1" dirty="0">
                <a:latin typeface="Bell MT" panose="02020503060305020303" pitchFamily="18" charset="0"/>
              </a:rPr>
              <a:t>Integration Challenges with Smart Home Devices</a:t>
            </a:r>
            <a:endParaRPr lang="ru-RU" sz="1500" dirty="0">
              <a:latin typeface="Arial" panose="020B0604020202020204" pitchFamily="34" charset="0"/>
            </a:endParaRPr>
          </a:p>
        </p:txBody>
      </p:sp>
      <p:sp>
        <p:nvSpPr>
          <p:cNvPr id="26" name="TextBox 120"/>
          <p:cNvSpPr txBox="1">
            <a:spLocks noChangeArrowheads="1"/>
          </p:cNvSpPr>
          <p:nvPr/>
        </p:nvSpPr>
        <p:spPr bwMode="auto">
          <a:xfrm>
            <a:off x="3290462" y="4731549"/>
            <a:ext cx="433359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400" dirty="0">
                <a:latin typeface="Bell MT" panose="02020503060305020303" pitchFamily="18" charset="0"/>
              </a:rPr>
              <a:t>Incompatibility issues and lack of standardized protocols hinder seamless integration with other smart home devices, limiting the comprehensive effectiveness of the security ecosystem.</a:t>
            </a:r>
            <a:endParaRPr lang="ru-RU" sz="14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712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08329" y="682644"/>
            <a:ext cx="21418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Motivation:</a:t>
            </a:r>
            <a:endParaRPr lang="en-US" sz="3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57" y="2396340"/>
            <a:ext cx="2984932" cy="1903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Rectangle 19"/>
          <p:cNvSpPr/>
          <p:nvPr/>
        </p:nvSpPr>
        <p:spPr>
          <a:xfrm>
            <a:off x="2252913" y="2587495"/>
            <a:ext cx="2722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</a:rPr>
              <a:t>Rising Security </a:t>
            </a:r>
            <a:r>
              <a:rPr lang="en-US" sz="2000" dirty="0" smtClean="0">
                <a:latin typeface="Baskerville Old Face" panose="02020602080505020303" pitchFamily="18" charset="0"/>
              </a:rPr>
              <a:t>Concerns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06220" y="3663527"/>
            <a:ext cx="3390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Baskerville Old Face" panose="02020602080505020303" pitchFamily="18" charset="0"/>
              </a:rPr>
              <a:t>Protecting Residents and Assets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05487" y="3125511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</a:rPr>
              <a:t>Customized Security Solutions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943057" y="3218503"/>
            <a:ext cx="257175" cy="258763"/>
            <a:chOff x="1402517" y="2235750"/>
            <a:chExt cx="257175" cy="258763"/>
          </a:xfrm>
        </p:grpSpPr>
        <p:sp>
          <p:nvSpPr>
            <p:cNvPr id="24" name="Oval 31"/>
            <p:cNvSpPr>
              <a:spLocks noChangeArrowheads="1"/>
            </p:cNvSpPr>
            <p:nvPr/>
          </p:nvSpPr>
          <p:spPr bwMode="auto">
            <a:xfrm>
              <a:off x="1402517" y="2235750"/>
              <a:ext cx="257175" cy="25876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500">
                <a:latin typeface="Bell MT" panose="02020503060305020303" pitchFamily="18" charset="0"/>
              </a:endParaRPr>
            </a:p>
          </p:txBody>
        </p:sp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1485067" y="2318300"/>
              <a:ext cx="92075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500">
                <a:latin typeface="Bell MT" panose="02020503060305020303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943057" y="3756519"/>
            <a:ext cx="257175" cy="258763"/>
            <a:chOff x="1402517" y="2235750"/>
            <a:chExt cx="257175" cy="258763"/>
          </a:xfrm>
        </p:grpSpPr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1402517" y="2235750"/>
              <a:ext cx="257175" cy="25876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500">
                <a:latin typeface="Bell MT" panose="02020503060305020303" pitchFamily="18" charset="0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1485067" y="2318300"/>
              <a:ext cx="92075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500">
                <a:latin typeface="Bell MT" panose="02020503060305020303" pitchFamily="18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48522" y="2680487"/>
            <a:ext cx="257175" cy="258763"/>
            <a:chOff x="1402517" y="2235750"/>
            <a:chExt cx="257175" cy="258763"/>
          </a:xfrm>
        </p:grpSpPr>
        <p:sp>
          <p:nvSpPr>
            <p:cNvPr id="31" name="Oval 31"/>
            <p:cNvSpPr>
              <a:spLocks noChangeArrowheads="1"/>
            </p:cNvSpPr>
            <p:nvPr/>
          </p:nvSpPr>
          <p:spPr bwMode="auto">
            <a:xfrm>
              <a:off x="1402517" y="2235750"/>
              <a:ext cx="257175" cy="25876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500">
                <a:latin typeface="Bell MT" panose="02020503060305020303" pitchFamily="18" charset="0"/>
              </a:endParaRPr>
            </a:p>
          </p:txBody>
        </p:sp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1485067" y="2318300"/>
              <a:ext cx="92075" cy="92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500">
                <a:latin typeface="Bell MT" panose="020205030603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661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12"/>
          <p:cNvSpPr>
            <a:spLocks noEditPoints="1"/>
          </p:cNvSpPr>
          <p:nvPr/>
        </p:nvSpPr>
        <p:spPr bwMode="auto">
          <a:xfrm>
            <a:off x="2224061" y="1780029"/>
            <a:ext cx="871538" cy="873125"/>
          </a:xfrm>
          <a:custGeom>
            <a:avLst/>
            <a:gdLst>
              <a:gd name="T0" fmla="*/ 436775 w 433"/>
              <a:gd name="T1" fmla="*/ 873125 h 434"/>
              <a:gd name="T2" fmla="*/ 0 w 433"/>
              <a:gd name="T3" fmla="*/ 436563 h 434"/>
              <a:gd name="T4" fmla="*/ 436775 w 433"/>
              <a:gd name="T5" fmla="*/ 0 h 434"/>
              <a:gd name="T6" fmla="*/ 871538 w 433"/>
              <a:gd name="T7" fmla="*/ 436563 h 434"/>
              <a:gd name="T8" fmla="*/ 436775 w 433"/>
              <a:gd name="T9" fmla="*/ 873125 h 434"/>
              <a:gd name="T10" fmla="*/ 436775 w 433"/>
              <a:gd name="T11" fmla="*/ 56331 h 434"/>
              <a:gd name="T12" fmla="*/ 56358 w 433"/>
              <a:gd name="T13" fmla="*/ 436563 h 434"/>
              <a:gd name="T14" fmla="*/ 436775 w 433"/>
              <a:gd name="T15" fmla="*/ 816794 h 434"/>
              <a:gd name="T16" fmla="*/ 817193 w 433"/>
              <a:gd name="T17" fmla="*/ 436563 h 434"/>
              <a:gd name="T18" fmla="*/ 436775 w 433"/>
              <a:gd name="T19" fmla="*/ 56331 h 43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33"/>
              <a:gd name="T31" fmla="*/ 0 h 434"/>
              <a:gd name="T32" fmla="*/ 433 w 433"/>
              <a:gd name="T33" fmla="*/ 434 h 43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33" h="434">
                <a:moveTo>
                  <a:pt x="217" y="434"/>
                </a:moveTo>
                <a:cubicBezTo>
                  <a:pt x="97" y="434"/>
                  <a:pt x="0" y="337"/>
                  <a:pt x="0" y="217"/>
                </a:cubicBezTo>
                <a:cubicBezTo>
                  <a:pt x="0" y="98"/>
                  <a:pt x="97" y="0"/>
                  <a:pt x="217" y="0"/>
                </a:cubicBezTo>
                <a:cubicBezTo>
                  <a:pt x="336" y="0"/>
                  <a:pt x="433" y="98"/>
                  <a:pt x="433" y="217"/>
                </a:cubicBezTo>
                <a:cubicBezTo>
                  <a:pt x="433" y="337"/>
                  <a:pt x="336" y="434"/>
                  <a:pt x="217" y="434"/>
                </a:cubicBezTo>
                <a:close/>
                <a:moveTo>
                  <a:pt x="217" y="28"/>
                </a:moveTo>
                <a:cubicBezTo>
                  <a:pt x="113" y="28"/>
                  <a:pt x="28" y="113"/>
                  <a:pt x="28" y="217"/>
                </a:cubicBezTo>
                <a:cubicBezTo>
                  <a:pt x="28" y="321"/>
                  <a:pt x="113" y="406"/>
                  <a:pt x="217" y="406"/>
                </a:cubicBezTo>
                <a:cubicBezTo>
                  <a:pt x="321" y="406"/>
                  <a:pt x="406" y="321"/>
                  <a:pt x="406" y="217"/>
                </a:cubicBezTo>
                <a:cubicBezTo>
                  <a:pt x="406" y="113"/>
                  <a:pt x="321" y="28"/>
                  <a:pt x="217" y="28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reeform 6"/>
          <p:cNvSpPr>
            <a:spLocks noEditPoints="1"/>
          </p:cNvSpPr>
          <p:nvPr/>
        </p:nvSpPr>
        <p:spPr bwMode="auto">
          <a:xfrm>
            <a:off x="2857630" y="4572442"/>
            <a:ext cx="871538" cy="873125"/>
          </a:xfrm>
          <a:custGeom>
            <a:avLst/>
            <a:gdLst>
              <a:gd name="T0" fmla="*/ 434763 w 433"/>
              <a:gd name="T1" fmla="*/ 873125 h 434"/>
              <a:gd name="T2" fmla="*/ 0 w 433"/>
              <a:gd name="T3" fmla="*/ 436563 h 434"/>
              <a:gd name="T4" fmla="*/ 434763 w 433"/>
              <a:gd name="T5" fmla="*/ 0 h 434"/>
              <a:gd name="T6" fmla="*/ 871538 w 433"/>
              <a:gd name="T7" fmla="*/ 436563 h 434"/>
              <a:gd name="T8" fmla="*/ 434763 w 433"/>
              <a:gd name="T9" fmla="*/ 873125 h 434"/>
              <a:gd name="T10" fmla="*/ 434763 w 433"/>
              <a:gd name="T11" fmla="*/ 56331 h 434"/>
              <a:gd name="T12" fmla="*/ 54345 w 433"/>
              <a:gd name="T13" fmla="*/ 436563 h 434"/>
              <a:gd name="T14" fmla="*/ 434763 w 433"/>
              <a:gd name="T15" fmla="*/ 816794 h 434"/>
              <a:gd name="T16" fmla="*/ 815180 w 433"/>
              <a:gd name="T17" fmla="*/ 436563 h 434"/>
              <a:gd name="T18" fmla="*/ 434763 w 433"/>
              <a:gd name="T19" fmla="*/ 56331 h 43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33"/>
              <a:gd name="T31" fmla="*/ 0 h 434"/>
              <a:gd name="T32" fmla="*/ 433 w 433"/>
              <a:gd name="T33" fmla="*/ 434 h 43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33" h="434">
                <a:moveTo>
                  <a:pt x="216" y="434"/>
                </a:moveTo>
                <a:cubicBezTo>
                  <a:pt x="97" y="434"/>
                  <a:pt x="0" y="337"/>
                  <a:pt x="0" y="217"/>
                </a:cubicBezTo>
                <a:cubicBezTo>
                  <a:pt x="0" y="98"/>
                  <a:pt x="97" y="0"/>
                  <a:pt x="216" y="0"/>
                </a:cubicBezTo>
                <a:cubicBezTo>
                  <a:pt x="336" y="0"/>
                  <a:pt x="433" y="98"/>
                  <a:pt x="433" y="217"/>
                </a:cubicBezTo>
                <a:cubicBezTo>
                  <a:pt x="433" y="337"/>
                  <a:pt x="336" y="434"/>
                  <a:pt x="216" y="434"/>
                </a:cubicBezTo>
                <a:close/>
                <a:moveTo>
                  <a:pt x="216" y="28"/>
                </a:moveTo>
                <a:cubicBezTo>
                  <a:pt x="112" y="28"/>
                  <a:pt x="27" y="113"/>
                  <a:pt x="27" y="217"/>
                </a:cubicBezTo>
                <a:cubicBezTo>
                  <a:pt x="27" y="321"/>
                  <a:pt x="112" y="406"/>
                  <a:pt x="216" y="406"/>
                </a:cubicBezTo>
                <a:cubicBezTo>
                  <a:pt x="320" y="406"/>
                  <a:pt x="405" y="321"/>
                  <a:pt x="405" y="217"/>
                </a:cubicBezTo>
                <a:cubicBezTo>
                  <a:pt x="405" y="113"/>
                  <a:pt x="320" y="28"/>
                  <a:pt x="216" y="28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Freeform 8"/>
          <p:cNvSpPr>
            <a:spLocks/>
          </p:cNvSpPr>
          <p:nvPr/>
        </p:nvSpPr>
        <p:spPr bwMode="auto">
          <a:xfrm>
            <a:off x="2228980" y="1780029"/>
            <a:ext cx="874713" cy="873125"/>
          </a:xfrm>
          <a:custGeom>
            <a:avLst/>
            <a:gdLst>
              <a:gd name="T0" fmla="*/ 437357 w 434"/>
              <a:gd name="T1" fmla="*/ 873125 h 434"/>
              <a:gd name="T2" fmla="*/ 0 w 434"/>
              <a:gd name="T3" fmla="*/ 436563 h 434"/>
              <a:gd name="T4" fmla="*/ 28217 w 434"/>
              <a:gd name="T5" fmla="*/ 408397 h 434"/>
              <a:gd name="T6" fmla="*/ 56433 w 434"/>
              <a:gd name="T7" fmla="*/ 436563 h 434"/>
              <a:gd name="T8" fmla="*/ 437357 w 434"/>
              <a:gd name="T9" fmla="*/ 816794 h 434"/>
              <a:gd name="T10" fmla="*/ 818280 w 434"/>
              <a:gd name="T11" fmla="*/ 436563 h 434"/>
              <a:gd name="T12" fmla="*/ 437357 w 434"/>
              <a:gd name="T13" fmla="*/ 56331 h 434"/>
              <a:gd name="T14" fmla="*/ 409140 w 434"/>
              <a:gd name="T15" fmla="*/ 28165 h 434"/>
              <a:gd name="T16" fmla="*/ 437357 w 434"/>
              <a:gd name="T17" fmla="*/ 0 h 434"/>
              <a:gd name="T18" fmla="*/ 874713 w 434"/>
              <a:gd name="T19" fmla="*/ 436563 h 434"/>
              <a:gd name="T20" fmla="*/ 437357 w 434"/>
              <a:gd name="T21" fmla="*/ 873125 h 4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34"/>
              <a:gd name="T34" fmla="*/ 0 h 434"/>
              <a:gd name="T35" fmla="*/ 434 w 434"/>
              <a:gd name="T36" fmla="*/ 434 h 4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34" h="434">
                <a:moveTo>
                  <a:pt x="217" y="434"/>
                </a:moveTo>
                <a:cubicBezTo>
                  <a:pt x="98" y="434"/>
                  <a:pt x="0" y="337"/>
                  <a:pt x="0" y="217"/>
                </a:cubicBezTo>
                <a:cubicBezTo>
                  <a:pt x="0" y="209"/>
                  <a:pt x="7" y="203"/>
                  <a:pt x="14" y="203"/>
                </a:cubicBezTo>
                <a:cubicBezTo>
                  <a:pt x="22" y="203"/>
                  <a:pt x="28" y="209"/>
                  <a:pt x="28" y="217"/>
                </a:cubicBezTo>
                <a:cubicBezTo>
                  <a:pt x="28" y="321"/>
                  <a:pt x="113" y="406"/>
                  <a:pt x="217" y="406"/>
                </a:cubicBezTo>
                <a:cubicBezTo>
                  <a:pt x="321" y="406"/>
                  <a:pt x="406" y="321"/>
                  <a:pt x="406" y="217"/>
                </a:cubicBezTo>
                <a:cubicBezTo>
                  <a:pt x="406" y="113"/>
                  <a:pt x="321" y="28"/>
                  <a:pt x="217" y="28"/>
                </a:cubicBezTo>
                <a:cubicBezTo>
                  <a:pt x="209" y="28"/>
                  <a:pt x="203" y="22"/>
                  <a:pt x="203" y="14"/>
                </a:cubicBezTo>
                <a:cubicBezTo>
                  <a:pt x="203" y="7"/>
                  <a:pt x="209" y="0"/>
                  <a:pt x="217" y="0"/>
                </a:cubicBezTo>
                <a:cubicBezTo>
                  <a:pt x="336" y="0"/>
                  <a:pt x="434" y="98"/>
                  <a:pt x="434" y="217"/>
                </a:cubicBezTo>
                <a:cubicBezTo>
                  <a:pt x="434" y="337"/>
                  <a:pt x="336" y="434"/>
                  <a:pt x="217" y="434"/>
                </a:cubicBezTo>
                <a:close/>
              </a:path>
            </a:pathLst>
          </a:custGeom>
          <a:solidFill>
            <a:srgbClr val="0086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>
            <a:off x="2921130" y="4572442"/>
            <a:ext cx="808038" cy="873125"/>
          </a:xfrm>
          <a:custGeom>
            <a:avLst/>
            <a:gdLst>
              <a:gd name="T0" fmla="*/ 370771 w 401"/>
              <a:gd name="T1" fmla="*/ 873125 h 434"/>
              <a:gd name="T2" fmla="*/ 10075 w 401"/>
              <a:gd name="T3" fmla="*/ 679991 h 434"/>
              <a:gd name="T4" fmla="*/ 16120 w 401"/>
              <a:gd name="T5" fmla="*/ 641767 h 434"/>
              <a:gd name="T6" fmla="*/ 54407 w 401"/>
              <a:gd name="T7" fmla="*/ 649814 h 434"/>
              <a:gd name="T8" fmla="*/ 370771 w 401"/>
              <a:gd name="T9" fmla="*/ 816794 h 434"/>
              <a:gd name="T10" fmla="*/ 751616 w 401"/>
              <a:gd name="T11" fmla="*/ 436563 h 434"/>
              <a:gd name="T12" fmla="*/ 370771 w 401"/>
              <a:gd name="T13" fmla="*/ 56331 h 434"/>
              <a:gd name="T14" fmla="*/ 342560 w 401"/>
              <a:gd name="T15" fmla="*/ 28165 h 434"/>
              <a:gd name="T16" fmla="*/ 370771 w 401"/>
              <a:gd name="T17" fmla="*/ 0 h 434"/>
              <a:gd name="T18" fmla="*/ 808038 w 401"/>
              <a:gd name="T19" fmla="*/ 436563 h 434"/>
              <a:gd name="T20" fmla="*/ 370771 w 401"/>
              <a:gd name="T21" fmla="*/ 873125 h 4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01"/>
              <a:gd name="T34" fmla="*/ 0 h 434"/>
              <a:gd name="T35" fmla="*/ 401 w 401"/>
              <a:gd name="T36" fmla="*/ 434 h 4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01" h="434">
                <a:moveTo>
                  <a:pt x="184" y="434"/>
                </a:moveTo>
                <a:cubicBezTo>
                  <a:pt x="112" y="434"/>
                  <a:pt x="45" y="398"/>
                  <a:pt x="5" y="338"/>
                </a:cubicBezTo>
                <a:cubicBezTo>
                  <a:pt x="0" y="332"/>
                  <a:pt x="2" y="323"/>
                  <a:pt x="8" y="319"/>
                </a:cubicBezTo>
                <a:cubicBezTo>
                  <a:pt x="15" y="315"/>
                  <a:pt x="23" y="316"/>
                  <a:pt x="27" y="323"/>
                </a:cubicBezTo>
                <a:cubicBezTo>
                  <a:pt x="63" y="375"/>
                  <a:pt x="121" y="406"/>
                  <a:pt x="184" y="406"/>
                </a:cubicBezTo>
                <a:cubicBezTo>
                  <a:pt x="288" y="406"/>
                  <a:pt x="373" y="321"/>
                  <a:pt x="373" y="217"/>
                </a:cubicBezTo>
                <a:cubicBezTo>
                  <a:pt x="373" y="113"/>
                  <a:pt x="288" y="28"/>
                  <a:pt x="184" y="28"/>
                </a:cubicBezTo>
                <a:cubicBezTo>
                  <a:pt x="177" y="28"/>
                  <a:pt x="170" y="22"/>
                  <a:pt x="170" y="14"/>
                </a:cubicBezTo>
                <a:cubicBezTo>
                  <a:pt x="170" y="7"/>
                  <a:pt x="177" y="0"/>
                  <a:pt x="184" y="0"/>
                </a:cubicBezTo>
                <a:cubicBezTo>
                  <a:pt x="304" y="0"/>
                  <a:pt x="401" y="98"/>
                  <a:pt x="401" y="217"/>
                </a:cubicBezTo>
                <a:cubicBezTo>
                  <a:pt x="401" y="337"/>
                  <a:pt x="304" y="434"/>
                  <a:pt x="184" y="434"/>
                </a:cubicBezTo>
                <a:close/>
              </a:path>
            </a:pathLst>
          </a:custGeom>
          <a:solidFill>
            <a:srgbClr val="005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10"/>
          <p:cNvSpPr>
            <a:spLocks noEditPoints="1"/>
          </p:cNvSpPr>
          <p:nvPr/>
        </p:nvSpPr>
        <p:spPr bwMode="auto">
          <a:xfrm>
            <a:off x="5656393" y="3159567"/>
            <a:ext cx="871537" cy="873125"/>
          </a:xfrm>
          <a:custGeom>
            <a:avLst/>
            <a:gdLst>
              <a:gd name="T0" fmla="*/ 434762 w 433"/>
              <a:gd name="T1" fmla="*/ 873125 h 434"/>
              <a:gd name="T2" fmla="*/ 0 w 433"/>
              <a:gd name="T3" fmla="*/ 436563 h 434"/>
              <a:gd name="T4" fmla="*/ 434762 w 433"/>
              <a:gd name="T5" fmla="*/ 0 h 434"/>
              <a:gd name="T6" fmla="*/ 871537 w 433"/>
              <a:gd name="T7" fmla="*/ 436563 h 434"/>
              <a:gd name="T8" fmla="*/ 434762 w 433"/>
              <a:gd name="T9" fmla="*/ 873125 h 434"/>
              <a:gd name="T10" fmla="*/ 434762 w 433"/>
              <a:gd name="T11" fmla="*/ 56331 h 434"/>
              <a:gd name="T12" fmla="*/ 54345 w 433"/>
              <a:gd name="T13" fmla="*/ 436563 h 434"/>
              <a:gd name="T14" fmla="*/ 434762 w 433"/>
              <a:gd name="T15" fmla="*/ 816794 h 434"/>
              <a:gd name="T16" fmla="*/ 815179 w 433"/>
              <a:gd name="T17" fmla="*/ 436563 h 434"/>
              <a:gd name="T18" fmla="*/ 434762 w 433"/>
              <a:gd name="T19" fmla="*/ 56331 h 43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33"/>
              <a:gd name="T31" fmla="*/ 0 h 434"/>
              <a:gd name="T32" fmla="*/ 433 w 433"/>
              <a:gd name="T33" fmla="*/ 434 h 43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33" h="434">
                <a:moveTo>
                  <a:pt x="216" y="434"/>
                </a:moveTo>
                <a:cubicBezTo>
                  <a:pt x="97" y="434"/>
                  <a:pt x="0" y="337"/>
                  <a:pt x="0" y="217"/>
                </a:cubicBezTo>
                <a:cubicBezTo>
                  <a:pt x="0" y="98"/>
                  <a:pt x="97" y="0"/>
                  <a:pt x="216" y="0"/>
                </a:cubicBezTo>
                <a:cubicBezTo>
                  <a:pt x="336" y="0"/>
                  <a:pt x="433" y="98"/>
                  <a:pt x="433" y="217"/>
                </a:cubicBezTo>
                <a:cubicBezTo>
                  <a:pt x="433" y="337"/>
                  <a:pt x="336" y="434"/>
                  <a:pt x="216" y="434"/>
                </a:cubicBezTo>
                <a:close/>
                <a:moveTo>
                  <a:pt x="216" y="28"/>
                </a:moveTo>
                <a:cubicBezTo>
                  <a:pt x="112" y="28"/>
                  <a:pt x="27" y="113"/>
                  <a:pt x="27" y="217"/>
                </a:cubicBezTo>
                <a:cubicBezTo>
                  <a:pt x="27" y="321"/>
                  <a:pt x="112" y="406"/>
                  <a:pt x="216" y="406"/>
                </a:cubicBezTo>
                <a:cubicBezTo>
                  <a:pt x="321" y="406"/>
                  <a:pt x="405" y="321"/>
                  <a:pt x="405" y="217"/>
                </a:cubicBezTo>
                <a:cubicBezTo>
                  <a:pt x="405" y="113"/>
                  <a:pt x="321" y="28"/>
                  <a:pt x="216" y="28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11"/>
          <p:cNvSpPr>
            <a:spLocks noEditPoints="1"/>
          </p:cNvSpPr>
          <p:nvPr/>
        </p:nvSpPr>
        <p:spPr bwMode="auto">
          <a:xfrm>
            <a:off x="7158168" y="4494654"/>
            <a:ext cx="873125" cy="873125"/>
          </a:xfrm>
          <a:custGeom>
            <a:avLst/>
            <a:gdLst>
              <a:gd name="T0" fmla="*/ 437571 w 433"/>
              <a:gd name="T1" fmla="*/ 873125 h 434"/>
              <a:gd name="T2" fmla="*/ 0 w 433"/>
              <a:gd name="T3" fmla="*/ 436563 h 434"/>
              <a:gd name="T4" fmla="*/ 437571 w 433"/>
              <a:gd name="T5" fmla="*/ 0 h 434"/>
              <a:gd name="T6" fmla="*/ 873125 w 433"/>
              <a:gd name="T7" fmla="*/ 436563 h 434"/>
              <a:gd name="T8" fmla="*/ 437571 w 433"/>
              <a:gd name="T9" fmla="*/ 873125 h 434"/>
              <a:gd name="T10" fmla="*/ 437571 w 433"/>
              <a:gd name="T11" fmla="*/ 56331 h 434"/>
              <a:gd name="T12" fmla="*/ 56461 w 433"/>
              <a:gd name="T13" fmla="*/ 436563 h 434"/>
              <a:gd name="T14" fmla="*/ 437571 w 433"/>
              <a:gd name="T15" fmla="*/ 816794 h 434"/>
              <a:gd name="T16" fmla="*/ 818681 w 433"/>
              <a:gd name="T17" fmla="*/ 436563 h 434"/>
              <a:gd name="T18" fmla="*/ 437571 w 433"/>
              <a:gd name="T19" fmla="*/ 56331 h 43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33"/>
              <a:gd name="T31" fmla="*/ 0 h 434"/>
              <a:gd name="T32" fmla="*/ 433 w 433"/>
              <a:gd name="T33" fmla="*/ 434 h 43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33" h="434">
                <a:moveTo>
                  <a:pt x="217" y="434"/>
                </a:moveTo>
                <a:cubicBezTo>
                  <a:pt x="97" y="434"/>
                  <a:pt x="0" y="337"/>
                  <a:pt x="0" y="217"/>
                </a:cubicBezTo>
                <a:cubicBezTo>
                  <a:pt x="0" y="98"/>
                  <a:pt x="97" y="0"/>
                  <a:pt x="217" y="0"/>
                </a:cubicBezTo>
                <a:cubicBezTo>
                  <a:pt x="336" y="0"/>
                  <a:pt x="433" y="98"/>
                  <a:pt x="433" y="217"/>
                </a:cubicBezTo>
                <a:cubicBezTo>
                  <a:pt x="433" y="337"/>
                  <a:pt x="336" y="434"/>
                  <a:pt x="217" y="434"/>
                </a:cubicBezTo>
                <a:close/>
                <a:moveTo>
                  <a:pt x="217" y="28"/>
                </a:moveTo>
                <a:cubicBezTo>
                  <a:pt x="112" y="28"/>
                  <a:pt x="28" y="113"/>
                  <a:pt x="28" y="217"/>
                </a:cubicBezTo>
                <a:cubicBezTo>
                  <a:pt x="28" y="321"/>
                  <a:pt x="112" y="406"/>
                  <a:pt x="217" y="406"/>
                </a:cubicBezTo>
                <a:cubicBezTo>
                  <a:pt x="321" y="406"/>
                  <a:pt x="406" y="321"/>
                  <a:pt x="406" y="217"/>
                </a:cubicBezTo>
                <a:cubicBezTo>
                  <a:pt x="406" y="113"/>
                  <a:pt x="321" y="28"/>
                  <a:pt x="217" y="28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12"/>
          <p:cNvSpPr>
            <a:spLocks noEditPoints="1"/>
          </p:cNvSpPr>
          <p:nvPr/>
        </p:nvSpPr>
        <p:spPr bwMode="auto">
          <a:xfrm>
            <a:off x="8485161" y="1936897"/>
            <a:ext cx="871538" cy="873125"/>
          </a:xfrm>
          <a:custGeom>
            <a:avLst/>
            <a:gdLst>
              <a:gd name="T0" fmla="*/ 436775 w 433"/>
              <a:gd name="T1" fmla="*/ 873125 h 434"/>
              <a:gd name="T2" fmla="*/ 0 w 433"/>
              <a:gd name="T3" fmla="*/ 436563 h 434"/>
              <a:gd name="T4" fmla="*/ 436775 w 433"/>
              <a:gd name="T5" fmla="*/ 0 h 434"/>
              <a:gd name="T6" fmla="*/ 871538 w 433"/>
              <a:gd name="T7" fmla="*/ 436563 h 434"/>
              <a:gd name="T8" fmla="*/ 436775 w 433"/>
              <a:gd name="T9" fmla="*/ 873125 h 434"/>
              <a:gd name="T10" fmla="*/ 436775 w 433"/>
              <a:gd name="T11" fmla="*/ 56331 h 434"/>
              <a:gd name="T12" fmla="*/ 56358 w 433"/>
              <a:gd name="T13" fmla="*/ 436563 h 434"/>
              <a:gd name="T14" fmla="*/ 436775 w 433"/>
              <a:gd name="T15" fmla="*/ 816794 h 434"/>
              <a:gd name="T16" fmla="*/ 817193 w 433"/>
              <a:gd name="T17" fmla="*/ 436563 h 434"/>
              <a:gd name="T18" fmla="*/ 436775 w 433"/>
              <a:gd name="T19" fmla="*/ 56331 h 43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33"/>
              <a:gd name="T31" fmla="*/ 0 h 434"/>
              <a:gd name="T32" fmla="*/ 433 w 433"/>
              <a:gd name="T33" fmla="*/ 434 h 43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33" h="434">
                <a:moveTo>
                  <a:pt x="217" y="434"/>
                </a:moveTo>
                <a:cubicBezTo>
                  <a:pt x="97" y="434"/>
                  <a:pt x="0" y="337"/>
                  <a:pt x="0" y="217"/>
                </a:cubicBezTo>
                <a:cubicBezTo>
                  <a:pt x="0" y="98"/>
                  <a:pt x="97" y="0"/>
                  <a:pt x="217" y="0"/>
                </a:cubicBezTo>
                <a:cubicBezTo>
                  <a:pt x="336" y="0"/>
                  <a:pt x="433" y="98"/>
                  <a:pt x="433" y="217"/>
                </a:cubicBezTo>
                <a:cubicBezTo>
                  <a:pt x="433" y="337"/>
                  <a:pt x="336" y="434"/>
                  <a:pt x="217" y="434"/>
                </a:cubicBezTo>
                <a:close/>
                <a:moveTo>
                  <a:pt x="217" y="28"/>
                </a:moveTo>
                <a:cubicBezTo>
                  <a:pt x="113" y="28"/>
                  <a:pt x="28" y="113"/>
                  <a:pt x="28" y="217"/>
                </a:cubicBezTo>
                <a:cubicBezTo>
                  <a:pt x="28" y="321"/>
                  <a:pt x="113" y="406"/>
                  <a:pt x="217" y="406"/>
                </a:cubicBezTo>
                <a:cubicBezTo>
                  <a:pt x="321" y="406"/>
                  <a:pt x="406" y="321"/>
                  <a:pt x="406" y="217"/>
                </a:cubicBezTo>
                <a:cubicBezTo>
                  <a:pt x="406" y="113"/>
                  <a:pt x="321" y="28"/>
                  <a:pt x="217" y="28"/>
                </a:cubicBez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3"/>
          <p:cNvSpPr>
            <a:spLocks/>
          </p:cNvSpPr>
          <p:nvPr/>
        </p:nvSpPr>
        <p:spPr bwMode="auto">
          <a:xfrm>
            <a:off x="6065968" y="3159567"/>
            <a:ext cx="461962" cy="465137"/>
          </a:xfrm>
          <a:custGeom>
            <a:avLst/>
            <a:gdLst>
              <a:gd name="T0" fmla="*/ 433843 w 230"/>
              <a:gd name="T1" fmla="*/ 465137 h 231"/>
              <a:gd name="T2" fmla="*/ 405723 w 230"/>
              <a:gd name="T3" fmla="*/ 436947 h 231"/>
              <a:gd name="T4" fmla="*/ 26111 w 230"/>
              <a:gd name="T5" fmla="*/ 56380 h 231"/>
              <a:gd name="T6" fmla="*/ 0 w 230"/>
              <a:gd name="T7" fmla="*/ 28190 h 231"/>
              <a:gd name="T8" fmla="*/ 26111 w 230"/>
              <a:gd name="T9" fmla="*/ 0 h 231"/>
              <a:gd name="T10" fmla="*/ 461962 w 230"/>
              <a:gd name="T11" fmla="*/ 436947 h 231"/>
              <a:gd name="T12" fmla="*/ 433843 w 230"/>
              <a:gd name="T13" fmla="*/ 465137 h 2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0"/>
              <a:gd name="T22" fmla="*/ 0 h 231"/>
              <a:gd name="T23" fmla="*/ 230 w 230"/>
              <a:gd name="T24" fmla="*/ 231 h 2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0" h="231">
                <a:moveTo>
                  <a:pt x="216" y="231"/>
                </a:moveTo>
                <a:cubicBezTo>
                  <a:pt x="209" y="231"/>
                  <a:pt x="202" y="225"/>
                  <a:pt x="202" y="217"/>
                </a:cubicBezTo>
                <a:cubicBezTo>
                  <a:pt x="202" y="113"/>
                  <a:pt x="118" y="28"/>
                  <a:pt x="13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133" y="0"/>
                  <a:pt x="230" y="98"/>
                  <a:pt x="230" y="217"/>
                </a:cubicBezTo>
                <a:cubicBezTo>
                  <a:pt x="230" y="225"/>
                  <a:pt x="224" y="231"/>
                  <a:pt x="216" y="231"/>
                </a:cubicBezTo>
                <a:close/>
              </a:path>
            </a:pathLst>
          </a:custGeom>
          <a:solidFill>
            <a:srgbClr val="B505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4"/>
          <p:cNvSpPr>
            <a:spLocks/>
          </p:cNvSpPr>
          <p:nvPr/>
        </p:nvSpPr>
        <p:spPr bwMode="auto">
          <a:xfrm>
            <a:off x="7567743" y="4494654"/>
            <a:ext cx="463550" cy="825500"/>
          </a:xfrm>
          <a:custGeom>
            <a:avLst/>
            <a:gdLst>
              <a:gd name="T0" fmla="*/ 217667 w 230"/>
              <a:gd name="T1" fmla="*/ 825500 h 410"/>
              <a:gd name="T2" fmla="*/ 193482 w 230"/>
              <a:gd name="T3" fmla="*/ 811406 h 410"/>
              <a:gd name="T4" fmla="*/ 205574 w 230"/>
              <a:gd name="T5" fmla="*/ 773151 h 410"/>
              <a:gd name="T6" fmla="*/ 409133 w 230"/>
              <a:gd name="T7" fmla="*/ 436911 h 410"/>
              <a:gd name="T8" fmla="*/ 28216 w 230"/>
              <a:gd name="T9" fmla="*/ 56376 h 410"/>
              <a:gd name="T10" fmla="*/ 0 w 230"/>
              <a:gd name="T11" fmla="*/ 28188 h 410"/>
              <a:gd name="T12" fmla="*/ 28216 w 230"/>
              <a:gd name="T13" fmla="*/ 0 h 410"/>
              <a:gd name="T14" fmla="*/ 463550 w 230"/>
              <a:gd name="T15" fmla="*/ 436911 h 410"/>
              <a:gd name="T16" fmla="*/ 231775 w 230"/>
              <a:gd name="T17" fmla="*/ 823487 h 410"/>
              <a:gd name="T18" fmla="*/ 217667 w 230"/>
              <a:gd name="T19" fmla="*/ 825500 h 4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0"/>
              <a:gd name="T31" fmla="*/ 0 h 410"/>
              <a:gd name="T32" fmla="*/ 230 w 230"/>
              <a:gd name="T33" fmla="*/ 410 h 41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0" h="410">
                <a:moveTo>
                  <a:pt x="108" y="410"/>
                </a:moveTo>
                <a:cubicBezTo>
                  <a:pt x="103" y="410"/>
                  <a:pt x="99" y="408"/>
                  <a:pt x="96" y="403"/>
                </a:cubicBezTo>
                <a:cubicBezTo>
                  <a:pt x="93" y="396"/>
                  <a:pt x="95" y="388"/>
                  <a:pt x="102" y="384"/>
                </a:cubicBezTo>
                <a:cubicBezTo>
                  <a:pt x="164" y="351"/>
                  <a:pt x="203" y="287"/>
                  <a:pt x="203" y="217"/>
                </a:cubicBezTo>
                <a:cubicBezTo>
                  <a:pt x="203" y="113"/>
                  <a:pt x="118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7"/>
                  <a:pt x="6" y="0"/>
                  <a:pt x="14" y="0"/>
                </a:cubicBezTo>
                <a:cubicBezTo>
                  <a:pt x="133" y="0"/>
                  <a:pt x="230" y="98"/>
                  <a:pt x="230" y="217"/>
                </a:cubicBezTo>
                <a:cubicBezTo>
                  <a:pt x="230" y="298"/>
                  <a:pt x="186" y="371"/>
                  <a:pt x="115" y="409"/>
                </a:cubicBezTo>
                <a:cubicBezTo>
                  <a:pt x="113" y="410"/>
                  <a:pt x="111" y="410"/>
                  <a:pt x="108" y="410"/>
                </a:cubicBezTo>
                <a:close/>
              </a:path>
            </a:pathLst>
          </a:custGeom>
          <a:solidFill>
            <a:srgbClr val="FFB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>
            <a:off x="8493255" y="1929254"/>
            <a:ext cx="871538" cy="873125"/>
          </a:xfrm>
          <a:custGeom>
            <a:avLst/>
            <a:gdLst>
              <a:gd name="T0" fmla="*/ 436775 w 433"/>
              <a:gd name="T1" fmla="*/ 873125 h 434"/>
              <a:gd name="T2" fmla="*/ 0 w 433"/>
              <a:gd name="T3" fmla="*/ 436563 h 434"/>
              <a:gd name="T4" fmla="*/ 74473 w 433"/>
              <a:gd name="T5" fmla="*/ 193134 h 434"/>
              <a:gd name="T6" fmla="*/ 112716 w 433"/>
              <a:gd name="T7" fmla="*/ 185086 h 434"/>
              <a:gd name="T8" fmla="*/ 120767 w 433"/>
              <a:gd name="T9" fmla="*/ 223311 h 434"/>
              <a:gd name="T10" fmla="*/ 56358 w 433"/>
              <a:gd name="T11" fmla="*/ 436563 h 434"/>
              <a:gd name="T12" fmla="*/ 436775 w 433"/>
              <a:gd name="T13" fmla="*/ 816794 h 434"/>
              <a:gd name="T14" fmla="*/ 817193 w 433"/>
              <a:gd name="T15" fmla="*/ 436563 h 434"/>
              <a:gd name="T16" fmla="*/ 436775 w 433"/>
              <a:gd name="T17" fmla="*/ 56331 h 434"/>
              <a:gd name="T18" fmla="*/ 408596 w 433"/>
              <a:gd name="T19" fmla="*/ 28165 h 434"/>
              <a:gd name="T20" fmla="*/ 436775 w 433"/>
              <a:gd name="T21" fmla="*/ 0 h 434"/>
              <a:gd name="T22" fmla="*/ 871538 w 433"/>
              <a:gd name="T23" fmla="*/ 436563 h 434"/>
              <a:gd name="T24" fmla="*/ 436775 w 433"/>
              <a:gd name="T25" fmla="*/ 873125 h 43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33"/>
              <a:gd name="T40" fmla="*/ 0 h 434"/>
              <a:gd name="T41" fmla="*/ 433 w 433"/>
              <a:gd name="T42" fmla="*/ 434 h 43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33" h="434">
                <a:moveTo>
                  <a:pt x="217" y="434"/>
                </a:moveTo>
                <a:cubicBezTo>
                  <a:pt x="97" y="434"/>
                  <a:pt x="0" y="337"/>
                  <a:pt x="0" y="217"/>
                </a:cubicBezTo>
                <a:cubicBezTo>
                  <a:pt x="0" y="174"/>
                  <a:pt x="13" y="132"/>
                  <a:pt x="37" y="96"/>
                </a:cubicBezTo>
                <a:cubicBezTo>
                  <a:pt x="41" y="90"/>
                  <a:pt x="50" y="88"/>
                  <a:pt x="56" y="92"/>
                </a:cubicBezTo>
                <a:cubicBezTo>
                  <a:pt x="63" y="96"/>
                  <a:pt x="64" y="105"/>
                  <a:pt x="60" y="111"/>
                </a:cubicBezTo>
                <a:cubicBezTo>
                  <a:pt x="39" y="143"/>
                  <a:pt x="28" y="179"/>
                  <a:pt x="28" y="217"/>
                </a:cubicBezTo>
                <a:cubicBezTo>
                  <a:pt x="28" y="321"/>
                  <a:pt x="113" y="406"/>
                  <a:pt x="217" y="406"/>
                </a:cubicBezTo>
                <a:cubicBezTo>
                  <a:pt x="321" y="406"/>
                  <a:pt x="406" y="321"/>
                  <a:pt x="406" y="217"/>
                </a:cubicBezTo>
                <a:cubicBezTo>
                  <a:pt x="406" y="113"/>
                  <a:pt x="321" y="28"/>
                  <a:pt x="217" y="28"/>
                </a:cubicBezTo>
                <a:cubicBezTo>
                  <a:pt x="209" y="28"/>
                  <a:pt x="203" y="22"/>
                  <a:pt x="203" y="14"/>
                </a:cubicBezTo>
                <a:cubicBezTo>
                  <a:pt x="203" y="7"/>
                  <a:pt x="209" y="0"/>
                  <a:pt x="217" y="0"/>
                </a:cubicBezTo>
                <a:cubicBezTo>
                  <a:pt x="336" y="0"/>
                  <a:pt x="433" y="98"/>
                  <a:pt x="433" y="217"/>
                </a:cubicBezTo>
                <a:cubicBezTo>
                  <a:pt x="433" y="337"/>
                  <a:pt x="336" y="434"/>
                  <a:pt x="217" y="434"/>
                </a:cubicBezTo>
                <a:close/>
              </a:path>
            </a:pathLst>
          </a:custGeom>
          <a:solidFill>
            <a:srgbClr val="FF37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6"/>
          <p:cNvSpPr>
            <a:spLocks/>
          </p:cNvSpPr>
          <p:nvPr/>
        </p:nvSpPr>
        <p:spPr bwMode="auto">
          <a:xfrm>
            <a:off x="2206755" y="2572192"/>
            <a:ext cx="919163" cy="352425"/>
          </a:xfrm>
          <a:custGeom>
            <a:avLst/>
            <a:gdLst>
              <a:gd name="T0" fmla="*/ 901022 w 456"/>
              <a:gd name="T1" fmla="*/ 352425 h 175"/>
              <a:gd name="T2" fmla="*/ 18141 w 456"/>
              <a:gd name="T3" fmla="*/ 352425 h 175"/>
              <a:gd name="T4" fmla="*/ 0 w 456"/>
              <a:gd name="T5" fmla="*/ 334300 h 175"/>
              <a:gd name="T6" fmla="*/ 0 w 456"/>
              <a:gd name="T7" fmla="*/ 20139 h 175"/>
              <a:gd name="T8" fmla="*/ 18141 w 456"/>
              <a:gd name="T9" fmla="*/ 0 h 175"/>
              <a:gd name="T10" fmla="*/ 901022 w 456"/>
              <a:gd name="T11" fmla="*/ 0 h 175"/>
              <a:gd name="T12" fmla="*/ 919163 w 456"/>
              <a:gd name="T13" fmla="*/ 20139 h 175"/>
              <a:gd name="T14" fmla="*/ 919163 w 456"/>
              <a:gd name="T15" fmla="*/ 334300 h 175"/>
              <a:gd name="T16" fmla="*/ 901022 w 456"/>
              <a:gd name="T17" fmla="*/ 352425 h 1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56"/>
              <a:gd name="T28" fmla="*/ 0 h 175"/>
              <a:gd name="T29" fmla="*/ 456 w 456"/>
              <a:gd name="T30" fmla="*/ 175 h 1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56" h="175">
                <a:moveTo>
                  <a:pt x="447" y="175"/>
                </a:moveTo>
                <a:cubicBezTo>
                  <a:pt x="9" y="175"/>
                  <a:pt x="9" y="175"/>
                  <a:pt x="9" y="175"/>
                </a:cubicBezTo>
                <a:cubicBezTo>
                  <a:pt x="4" y="175"/>
                  <a:pt x="0" y="171"/>
                  <a:pt x="0" y="16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447" y="0"/>
                  <a:pt x="447" y="0"/>
                  <a:pt x="447" y="0"/>
                </a:cubicBezTo>
                <a:cubicBezTo>
                  <a:pt x="452" y="0"/>
                  <a:pt x="456" y="5"/>
                  <a:pt x="456" y="10"/>
                </a:cubicBezTo>
                <a:cubicBezTo>
                  <a:pt x="456" y="166"/>
                  <a:pt x="456" y="166"/>
                  <a:pt x="456" y="166"/>
                </a:cubicBezTo>
                <a:cubicBezTo>
                  <a:pt x="456" y="171"/>
                  <a:pt x="452" y="175"/>
                  <a:pt x="447" y="175"/>
                </a:cubicBezTo>
                <a:close/>
              </a:path>
            </a:pathLst>
          </a:custGeom>
          <a:solidFill>
            <a:srgbClr val="0066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7"/>
          <p:cNvSpPr>
            <a:spLocks/>
          </p:cNvSpPr>
          <p:nvPr/>
        </p:nvSpPr>
        <p:spPr bwMode="auto">
          <a:xfrm>
            <a:off x="2833818" y="5364604"/>
            <a:ext cx="917575" cy="352425"/>
          </a:xfrm>
          <a:custGeom>
            <a:avLst/>
            <a:gdLst>
              <a:gd name="T0" fmla="*/ 899465 w 456"/>
              <a:gd name="T1" fmla="*/ 352425 h 175"/>
              <a:gd name="T2" fmla="*/ 20122 w 456"/>
              <a:gd name="T3" fmla="*/ 352425 h 175"/>
              <a:gd name="T4" fmla="*/ 0 w 456"/>
              <a:gd name="T5" fmla="*/ 334300 h 175"/>
              <a:gd name="T6" fmla="*/ 0 w 456"/>
              <a:gd name="T7" fmla="*/ 20139 h 175"/>
              <a:gd name="T8" fmla="*/ 20122 w 456"/>
              <a:gd name="T9" fmla="*/ 0 h 175"/>
              <a:gd name="T10" fmla="*/ 899465 w 456"/>
              <a:gd name="T11" fmla="*/ 0 h 175"/>
              <a:gd name="T12" fmla="*/ 917575 w 456"/>
              <a:gd name="T13" fmla="*/ 20139 h 175"/>
              <a:gd name="T14" fmla="*/ 917575 w 456"/>
              <a:gd name="T15" fmla="*/ 334300 h 175"/>
              <a:gd name="T16" fmla="*/ 899465 w 456"/>
              <a:gd name="T17" fmla="*/ 352425 h 1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56"/>
              <a:gd name="T28" fmla="*/ 0 h 175"/>
              <a:gd name="T29" fmla="*/ 456 w 456"/>
              <a:gd name="T30" fmla="*/ 175 h 1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56" h="175">
                <a:moveTo>
                  <a:pt x="447" y="175"/>
                </a:moveTo>
                <a:cubicBezTo>
                  <a:pt x="10" y="175"/>
                  <a:pt x="10" y="175"/>
                  <a:pt x="10" y="175"/>
                </a:cubicBezTo>
                <a:cubicBezTo>
                  <a:pt x="4" y="175"/>
                  <a:pt x="0" y="171"/>
                  <a:pt x="0" y="16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7" y="0"/>
                  <a:pt x="447" y="0"/>
                  <a:pt x="447" y="0"/>
                </a:cubicBezTo>
                <a:cubicBezTo>
                  <a:pt x="452" y="0"/>
                  <a:pt x="456" y="5"/>
                  <a:pt x="456" y="10"/>
                </a:cubicBezTo>
                <a:cubicBezTo>
                  <a:pt x="456" y="166"/>
                  <a:pt x="456" y="166"/>
                  <a:pt x="456" y="166"/>
                </a:cubicBezTo>
                <a:cubicBezTo>
                  <a:pt x="456" y="171"/>
                  <a:pt x="452" y="175"/>
                  <a:pt x="447" y="175"/>
                </a:cubicBezTo>
                <a:close/>
              </a:path>
            </a:pathLst>
          </a:custGeom>
          <a:solidFill>
            <a:srgbClr val="004F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8"/>
          <p:cNvSpPr>
            <a:spLocks/>
          </p:cNvSpPr>
          <p:nvPr/>
        </p:nvSpPr>
        <p:spPr bwMode="auto">
          <a:xfrm>
            <a:off x="5632580" y="3951729"/>
            <a:ext cx="917575" cy="352425"/>
          </a:xfrm>
          <a:custGeom>
            <a:avLst/>
            <a:gdLst>
              <a:gd name="T0" fmla="*/ 899465 w 456"/>
              <a:gd name="T1" fmla="*/ 352425 h 175"/>
              <a:gd name="T2" fmla="*/ 20122 w 456"/>
              <a:gd name="T3" fmla="*/ 352425 h 175"/>
              <a:gd name="T4" fmla="*/ 0 w 456"/>
              <a:gd name="T5" fmla="*/ 334300 h 175"/>
              <a:gd name="T6" fmla="*/ 0 w 456"/>
              <a:gd name="T7" fmla="*/ 20139 h 175"/>
              <a:gd name="T8" fmla="*/ 20122 w 456"/>
              <a:gd name="T9" fmla="*/ 0 h 175"/>
              <a:gd name="T10" fmla="*/ 899465 w 456"/>
              <a:gd name="T11" fmla="*/ 0 h 175"/>
              <a:gd name="T12" fmla="*/ 917575 w 456"/>
              <a:gd name="T13" fmla="*/ 20139 h 175"/>
              <a:gd name="T14" fmla="*/ 917575 w 456"/>
              <a:gd name="T15" fmla="*/ 334300 h 175"/>
              <a:gd name="T16" fmla="*/ 899465 w 456"/>
              <a:gd name="T17" fmla="*/ 352425 h 1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56"/>
              <a:gd name="T28" fmla="*/ 0 h 175"/>
              <a:gd name="T29" fmla="*/ 456 w 456"/>
              <a:gd name="T30" fmla="*/ 175 h 1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56" h="175">
                <a:moveTo>
                  <a:pt x="447" y="175"/>
                </a:moveTo>
                <a:cubicBezTo>
                  <a:pt x="10" y="175"/>
                  <a:pt x="10" y="175"/>
                  <a:pt x="10" y="175"/>
                </a:cubicBezTo>
                <a:cubicBezTo>
                  <a:pt x="5" y="175"/>
                  <a:pt x="0" y="171"/>
                  <a:pt x="0" y="16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447" y="0"/>
                  <a:pt x="447" y="0"/>
                  <a:pt x="447" y="0"/>
                </a:cubicBezTo>
                <a:cubicBezTo>
                  <a:pt x="452" y="0"/>
                  <a:pt x="456" y="5"/>
                  <a:pt x="456" y="10"/>
                </a:cubicBezTo>
                <a:cubicBezTo>
                  <a:pt x="456" y="166"/>
                  <a:pt x="456" y="166"/>
                  <a:pt x="456" y="166"/>
                </a:cubicBezTo>
                <a:cubicBezTo>
                  <a:pt x="456" y="171"/>
                  <a:pt x="452" y="175"/>
                  <a:pt x="447" y="175"/>
                </a:cubicBezTo>
                <a:close/>
              </a:path>
            </a:pathLst>
          </a:custGeom>
          <a:solidFill>
            <a:srgbClr val="9404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>
            <a:off x="7135943" y="5286817"/>
            <a:ext cx="919162" cy="352425"/>
          </a:xfrm>
          <a:custGeom>
            <a:avLst/>
            <a:gdLst>
              <a:gd name="T0" fmla="*/ 899005 w 456"/>
              <a:gd name="T1" fmla="*/ 352425 h 175"/>
              <a:gd name="T2" fmla="*/ 18141 w 456"/>
              <a:gd name="T3" fmla="*/ 352425 h 175"/>
              <a:gd name="T4" fmla="*/ 0 w 456"/>
              <a:gd name="T5" fmla="*/ 334300 h 175"/>
              <a:gd name="T6" fmla="*/ 0 w 456"/>
              <a:gd name="T7" fmla="*/ 20139 h 175"/>
              <a:gd name="T8" fmla="*/ 18141 w 456"/>
              <a:gd name="T9" fmla="*/ 0 h 175"/>
              <a:gd name="T10" fmla="*/ 899005 w 456"/>
              <a:gd name="T11" fmla="*/ 0 h 175"/>
              <a:gd name="T12" fmla="*/ 919162 w 456"/>
              <a:gd name="T13" fmla="*/ 20139 h 175"/>
              <a:gd name="T14" fmla="*/ 919162 w 456"/>
              <a:gd name="T15" fmla="*/ 334300 h 175"/>
              <a:gd name="T16" fmla="*/ 899005 w 456"/>
              <a:gd name="T17" fmla="*/ 352425 h 1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56"/>
              <a:gd name="T28" fmla="*/ 0 h 175"/>
              <a:gd name="T29" fmla="*/ 456 w 456"/>
              <a:gd name="T30" fmla="*/ 175 h 1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56" h="175">
                <a:moveTo>
                  <a:pt x="446" y="175"/>
                </a:moveTo>
                <a:cubicBezTo>
                  <a:pt x="9" y="175"/>
                  <a:pt x="9" y="175"/>
                  <a:pt x="9" y="175"/>
                </a:cubicBezTo>
                <a:cubicBezTo>
                  <a:pt x="4" y="175"/>
                  <a:pt x="0" y="171"/>
                  <a:pt x="0" y="16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446" y="0"/>
                  <a:pt x="446" y="0"/>
                  <a:pt x="446" y="0"/>
                </a:cubicBezTo>
                <a:cubicBezTo>
                  <a:pt x="451" y="0"/>
                  <a:pt x="456" y="5"/>
                  <a:pt x="456" y="10"/>
                </a:cubicBezTo>
                <a:cubicBezTo>
                  <a:pt x="456" y="166"/>
                  <a:pt x="456" y="166"/>
                  <a:pt x="456" y="166"/>
                </a:cubicBezTo>
                <a:cubicBezTo>
                  <a:pt x="456" y="171"/>
                  <a:pt x="451" y="175"/>
                  <a:pt x="446" y="175"/>
                </a:cubicBezTo>
                <a:close/>
              </a:path>
            </a:pathLst>
          </a:custGeom>
          <a:solidFill>
            <a:srgbClr val="DEA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20"/>
          <p:cNvSpPr>
            <a:spLocks/>
          </p:cNvSpPr>
          <p:nvPr/>
        </p:nvSpPr>
        <p:spPr bwMode="auto">
          <a:xfrm>
            <a:off x="8471030" y="2721417"/>
            <a:ext cx="917575" cy="352425"/>
          </a:xfrm>
          <a:custGeom>
            <a:avLst/>
            <a:gdLst>
              <a:gd name="T0" fmla="*/ 897453 w 456"/>
              <a:gd name="T1" fmla="*/ 352425 h 175"/>
              <a:gd name="T2" fmla="*/ 18110 w 456"/>
              <a:gd name="T3" fmla="*/ 352425 h 175"/>
              <a:gd name="T4" fmla="*/ 0 w 456"/>
              <a:gd name="T5" fmla="*/ 334300 h 175"/>
              <a:gd name="T6" fmla="*/ 0 w 456"/>
              <a:gd name="T7" fmla="*/ 20139 h 175"/>
              <a:gd name="T8" fmla="*/ 18110 w 456"/>
              <a:gd name="T9" fmla="*/ 0 h 175"/>
              <a:gd name="T10" fmla="*/ 897453 w 456"/>
              <a:gd name="T11" fmla="*/ 0 h 175"/>
              <a:gd name="T12" fmla="*/ 917575 w 456"/>
              <a:gd name="T13" fmla="*/ 20139 h 175"/>
              <a:gd name="T14" fmla="*/ 917575 w 456"/>
              <a:gd name="T15" fmla="*/ 334300 h 175"/>
              <a:gd name="T16" fmla="*/ 897453 w 456"/>
              <a:gd name="T17" fmla="*/ 352425 h 17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56"/>
              <a:gd name="T28" fmla="*/ 0 h 175"/>
              <a:gd name="T29" fmla="*/ 456 w 456"/>
              <a:gd name="T30" fmla="*/ 175 h 17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56" h="175">
                <a:moveTo>
                  <a:pt x="446" y="175"/>
                </a:moveTo>
                <a:cubicBezTo>
                  <a:pt x="9" y="175"/>
                  <a:pt x="9" y="175"/>
                  <a:pt x="9" y="175"/>
                </a:cubicBezTo>
                <a:cubicBezTo>
                  <a:pt x="4" y="175"/>
                  <a:pt x="0" y="171"/>
                  <a:pt x="0" y="16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446" y="0"/>
                  <a:pt x="446" y="0"/>
                  <a:pt x="446" y="0"/>
                </a:cubicBezTo>
                <a:cubicBezTo>
                  <a:pt x="452" y="0"/>
                  <a:pt x="456" y="5"/>
                  <a:pt x="456" y="10"/>
                </a:cubicBezTo>
                <a:cubicBezTo>
                  <a:pt x="456" y="166"/>
                  <a:pt x="456" y="166"/>
                  <a:pt x="456" y="166"/>
                </a:cubicBezTo>
                <a:cubicBezTo>
                  <a:pt x="456" y="171"/>
                  <a:pt x="452" y="175"/>
                  <a:pt x="446" y="175"/>
                </a:cubicBezTo>
                <a:close/>
              </a:path>
            </a:pathLst>
          </a:custGeom>
          <a:solidFill>
            <a:srgbClr val="D62E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TextBox 28"/>
          <p:cNvSpPr txBox="1">
            <a:spLocks noChangeArrowheads="1"/>
          </p:cNvSpPr>
          <p:nvPr/>
        </p:nvSpPr>
        <p:spPr bwMode="auto">
          <a:xfrm>
            <a:off x="2495665" y="2572192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9"/>
          <p:cNvSpPr txBox="1">
            <a:spLocks noChangeArrowheads="1"/>
          </p:cNvSpPr>
          <p:nvPr/>
        </p:nvSpPr>
        <p:spPr bwMode="auto">
          <a:xfrm>
            <a:off x="5921490" y="3951729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30"/>
          <p:cNvSpPr txBox="1">
            <a:spLocks noChangeArrowheads="1"/>
          </p:cNvSpPr>
          <p:nvPr/>
        </p:nvSpPr>
        <p:spPr bwMode="auto">
          <a:xfrm>
            <a:off x="8782165" y="2715067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31"/>
          <p:cNvSpPr txBox="1">
            <a:spLocks noChangeArrowheads="1"/>
          </p:cNvSpPr>
          <p:nvPr/>
        </p:nvSpPr>
        <p:spPr bwMode="auto">
          <a:xfrm>
            <a:off x="3138603" y="5358254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Box 32"/>
          <p:cNvSpPr txBox="1">
            <a:spLocks noChangeArrowheads="1"/>
          </p:cNvSpPr>
          <p:nvPr/>
        </p:nvSpPr>
        <p:spPr bwMode="auto">
          <a:xfrm>
            <a:off x="7424853" y="5286817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5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" name="TextBox 33"/>
          <p:cNvSpPr txBox="1">
            <a:spLocks noChangeArrowheads="1"/>
          </p:cNvSpPr>
          <p:nvPr/>
        </p:nvSpPr>
        <p:spPr bwMode="auto">
          <a:xfrm>
            <a:off x="3291018" y="2138503"/>
            <a:ext cx="157162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500" dirty="0">
                <a:latin typeface="Bell MT" panose="02020503060305020303" pitchFamily="18" charset="0"/>
              </a:rPr>
              <a:t>Advanced Surveillance and Identification</a:t>
            </a:r>
            <a:endParaRPr lang="ru-RU" sz="15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3918080" y="3588192"/>
            <a:ext cx="15716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en-US" sz="1400" dirty="0">
                <a:latin typeface="Bell MT" panose="02020503060305020303" pitchFamily="18" charset="0"/>
              </a:rPr>
              <a:t>Real-time Monitoring and </a:t>
            </a:r>
            <a:r>
              <a:rPr lang="en-US" sz="1400" dirty="0" smtClean="0">
                <a:latin typeface="Bell MT" panose="02020503060305020303" pitchFamily="18" charset="0"/>
              </a:rPr>
              <a:t>Alerts</a:t>
            </a:r>
            <a:endParaRPr lang="ru-RU" sz="14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Box 36"/>
          <p:cNvSpPr txBox="1">
            <a:spLocks noChangeArrowheads="1"/>
          </p:cNvSpPr>
          <p:nvPr/>
        </p:nvSpPr>
        <p:spPr bwMode="auto">
          <a:xfrm>
            <a:off x="6778755" y="2357879"/>
            <a:ext cx="15716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en-US" sz="1400" dirty="0">
                <a:latin typeface="Bell MT" panose="02020503060305020303" pitchFamily="18" charset="0"/>
              </a:rPr>
              <a:t>Cargo Inspection for Enhanced Security</a:t>
            </a:r>
            <a:endParaRPr lang="ru-RU" sz="14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37"/>
          <p:cNvSpPr txBox="1">
            <a:spLocks noChangeArrowheads="1"/>
          </p:cNvSpPr>
          <p:nvPr/>
        </p:nvSpPr>
        <p:spPr bwMode="auto">
          <a:xfrm>
            <a:off x="3778380" y="5002654"/>
            <a:ext cx="1571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400" dirty="0">
                <a:latin typeface="Bell MT" panose="02020503060305020303" pitchFamily="18" charset="0"/>
              </a:rPr>
              <a:t>Integration and </a:t>
            </a:r>
            <a:r>
              <a:rPr lang="en-US" sz="1400" dirty="0" smtClean="0">
                <a:latin typeface="Bell MT" panose="02020503060305020303" pitchFamily="18" charset="0"/>
              </a:rPr>
              <a:t>Scalability</a:t>
            </a:r>
            <a:endParaRPr lang="ru-RU" sz="14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8"/>
          <p:cNvSpPr txBox="1">
            <a:spLocks noChangeArrowheads="1"/>
          </p:cNvSpPr>
          <p:nvPr/>
        </p:nvSpPr>
        <p:spPr bwMode="auto">
          <a:xfrm>
            <a:off x="8136068" y="4858192"/>
            <a:ext cx="15716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400" dirty="0">
                <a:latin typeface="Bell MT" panose="02020503060305020303" pitchFamily="18" charset="0"/>
              </a:rPr>
              <a:t>Resident Information </a:t>
            </a:r>
            <a:r>
              <a:rPr lang="en-US" sz="1400" dirty="0" smtClean="0">
                <a:latin typeface="Bell MT" panose="02020503060305020303" pitchFamily="18" charset="0"/>
              </a:rPr>
              <a:t>Database</a:t>
            </a:r>
            <a:endParaRPr lang="ru-RU" sz="1400" dirty="0">
              <a:solidFill>
                <a:srgbClr val="2A2A2A"/>
              </a:solidFill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099217" y="796807"/>
            <a:ext cx="1701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Solution:</a:t>
            </a:r>
            <a:endParaRPr lang="en-US" sz="3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38" y="1998482"/>
            <a:ext cx="491308" cy="4913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47" y="2044400"/>
            <a:ext cx="608754" cy="60875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5863258" y="3359909"/>
            <a:ext cx="472440" cy="47244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014" y="4743583"/>
            <a:ext cx="555658" cy="555658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7358510" y="4682932"/>
            <a:ext cx="472440" cy="47244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914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5686" y="2526383"/>
            <a:ext cx="5806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</a:rPr>
              <a:t>Thank You!!</a:t>
            </a:r>
            <a:endParaRPr lang="en-US" sz="8000" dirty="0">
              <a:solidFill>
                <a:schemeClr val="accent5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6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9124"/>
            <a:ext cx="5715000" cy="5715000"/>
          </a:xfrm>
          <a:prstGeom prst="rect">
            <a:avLst/>
          </a:prstGeom>
        </p:spPr>
      </p:pic>
      <p:pic>
        <p:nvPicPr>
          <p:cNvPr id="6" name="Graphic 2">
            <a:extLst>
              <a:ext uri="{FF2B5EF4-FFF2-40B4-BE49-F238E27FC236}">
                <a16:creationId xmlns="" xmlns:a16="http://schemas.microsoft.com/office/drawing/2014/main" id="{74F5EFD6-9E89-42A4-92A7-BCDAA200F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11" y="4820142"/>
            <a:ext cx="3269614" cy="19617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552" y="2039112"/>
            <a:ext cx="58704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SYSTEM ANALYSIS</a:t>
            </a:r>
          </a:p>
          <a:p>
            <a:r>
              <a:rPr lang="en-US" sz="4000" dirty="0" smtClean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AND DESIGN</a:t>
            </a:r>
          </a:p>
          <a:p>
            <a:r>
              <a:rPr lang="en-US" sz="3800" dirty="0" smtClean="0">
                <a:solidFill>
                  <a:schemeClr val="accent1">
                    <a:lumMod val="50000"/>
                  </a:schemeClr>
                </a:solidFill>
                <a:latin typeface="Bodoni MT Black" panose="02070A03080606020203" pitchFamily="18" charset="0"/>
              </a:rPr>
              <a:t>Presentation</a:t>
            </a:r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06552" y="773909"/>
            <a:ext cx="44805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chemeClr val="accent6">
                    <a:lumMod val="50000"/>
                  </a:schemeClr>
                </a:solidFill>
                <a:latin typeface="Bodoni MT" panose="02070603080606020203" pitchFamily="18" charset="0"/>
              </a:rPr>
              <a:t>WELCOME TO</a:t>
            </a:r>
            <a:endParaRPr lang="en-US" sz="4500" b="1" dirty="0">
              <a:solidFill>
                <a:schemeClr val="accent6">
                  <a:lumMod val="50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38288" y="5197496"/>
            <a:ext cx="4416552" cy="796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UNIVERSITY OF ASIA PACIFIC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Department Of CSE         Course Code: 306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0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99432" y="1269728"/>
            <a:ext cx="1049866" cy="104986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8000"/>
                      </a14:imgEffect>
                    </a14:imgLayer>
                  </a14:imgProps>
                </a:ext>
              </a:extLst>
            </a:blip>
            <a:srcRect/>
            <a:stretch>
              <a:fillRect l="-8000" t="-18000" r="-8000" b="-10000"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43303" y="4357557"/>
            <a:ext cx="1049866" cy="104986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208857" y="4357557"/>
            <a:ext cx="1049866" cy="104986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59528" y="2406486"/>
            <a:ext cx="223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Bell MT" panose="02020503060305020303" pitchFamily="18" charset="0"/>
              </a:rPr>
              <a:t>Muhtasim</a:t>
            </a:r>
            <a:r>
              <a:rPr lang="en-US" sz="1600" dirty="0" smtClean="0">
                <a:latin typeface="Bell MT" panose="02020503060305020303" pitchFamily="18" charset="0"/>
              </a:rPr>
              <a:t> Noor </a:t>
            </a:r>
            <a:r>
              <a:rPr lang="en-US" sz="1600" dirty="0" err="1" smtClean="0">
                <a:latin typeface="Bell MT" panose="02020503060305020303" pitchFamily="18" charset="0"/>
              </a:rPr>
              <a:t>Alif</a:t>
            </a:r>
            <a:endParaRPr lang="en-US" sz="1600" dirty="0">
              <a:latin typeface="Bell MT" panose="0202050306030502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16200" y="5468395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Bell MT" panose="02020503060305020303" pitchFamily="18" charset="0"/>
              </a:rPr>
              <a:t>Maria </a:t>
            </a:r>
            <a:r>
              <a:rPr lang="en-US" sz="1400" dirty="0" err="1" smtClean="0">
                <a:latin typeface="Bell MT" panose="02020503060305020303" pitchFamily="18" charset="0"/>
              </a:rPr>
              <a:t>Akter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Khushi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21201107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1952" y="5468395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ell MT" panose="02020503060305020303" pitchFamily="18" charset="0"/>
              </a:rPr>
              <a:t>Ritu</a:t>
            </a:r>
            <a:r>
              <a:rPr lang="en-US" sz="1400" dirty="0" smtClean="0">
                <a:latin typeface="Bell MT" panose="02020503060305020303" pitchFamily="18" charset="0"/>
              </a:rPr>
              <a:t> Rani </a:t>
            </a:r>
            <a:r>
              <a:rPr lang="en-US" sz="1400" dirty="0" err="1" smtClean="0">
                <a:latin typeface="Bell MT" panose="02020503060305020303" pitchFamily="18" charset="0"/>
              </a:rPr>
              <a:t>Banik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21201108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4816" y="5468395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ell MT" panose="02020503060305020303" pitchFamily="18" charset="0"/>
              </a:rPr>
              <a:t>Jannatul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Ferdousi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21201114</a:t>
            </a:r>
            <a:endParaRPr lang="en-US" sz="1400" dirty="0">
              <a:latin typeface="Bell MT" panose="0202050306030502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7680" y="5468395"/>
            <a:ext cx="221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Bell MT" panose="02020503060305020303" pitchFamily="18" charset="0"/>
              </a:rPr>
              <a:t>Nur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Habibah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Binte</a:t>
            </a:r>
            <a:r>
              <a:rPr lang="en-US" sz="1400" dirty="0" smtClean="0">
                <a:latin typeface="Bell MT" panose="02020503060305020303" pitchFamily="18" charset="0"/>
              </a:rPr>
              <a:t> </a:t>
            </a:r>
            <a:r>
              <a:rPr lang="en-US" sz="1400" dirty="0" err="1" smtClean="0">
                <a:latin typeface="Bell MT" panose="02020503060305020303" pitchFamily="18" charset="0"/>
              </a:rPr>
              <a:t>Mahbub</a:t>
            </a:r>
            <a:endParaRPr lang="en-US" sz="1400" dirty="0" smtClean="0">
              <a:latin typeface="Bell MT" panose="02020503060305020303" pitchFamily="18" charset="0"/>
            </a:endParaRPr>
          </a:p>
          <a:p>
            <a:r>
              <a:rPr lang="en-US" sz="1400" dirty="0" smtClean="0">
                <a:latin typeface="Bell MT" panose="02020503060305020303" pitchFamily="18" charset="0"/>
              </a:rPr>
              <a:t>21201103</a:t>
            </a:r>
            <a:endParaRPr lang="en-US" sz="1400" dirty="0">
              <a:latin typeface="Bell MT" panose="02020503060305020303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967984" y="4023360"/>
            <a:ext cx="2767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39160" y="4023360"/>
            <a:ext cx="2528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4" idx="0"/>
          </p:cNvCxnSpPr>
          <p:nvPr/>
        </p:nvCxnSpPr>
        <p:spPr>
          <a:xfrm flipH="1">
            <a:off x="5924365" y="813504"/>
            <a:ext cx="5326" cy="45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439160" y="4023360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202682" y="4023359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966204" y="4023358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729726" y="4023357"/>
            <a:ext cx="0" cy="30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own Arrow 46"/>
          <p:cNvSpPr/>
          <p:nvPr/>
        </p:nvSpPr>
        <p:spPr>
          <a:xfrm>
            <a:off x="5893342" y="3676557"/>
            <a:ext cx="163507" cy="34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62">
            <a:extLst>
              <a:ext uri="{FF2B5EF4-FFF2-40B4-BE49-F238E27FC236}">
                <a16:creationId xmlns="" xmlns:a16="http://schemas.microsoft.com/office/drawing/2014/main" id="{0DDF2269-FCF6-42FA-84FD-2E81CB39FF9D}"/>
              </a:ext>
            </a:extLst>
          </p:cNvPr>
          <p:cNvSpPr/>
          <p:nvPr/>
        </p:nvSpPr>
        <p:spPr>
          <a:xfrm>
            <a:off x="4919726" y="3181262"/>
            <a:ext cx="2110740" cy="4952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Team Members</a:t>
            </a:r>
          </a:p>
        </p:txBody>
      </p:sp>
      <p:sp>
        <p:nvSpPr>
          <p:cNvPr id="48" name="Rectangle: Rounded Corners 62">
            <a:extLst>
              <a:ext uri="{FF2B5EF4-FFF2-40B4-BE49-F238E27FC236}">
                <a16:creationId xmlns="" xmlns:a16="http://schemas.microsoft.com/office/drawing/2014/main" id="{0DDF2269-FCF6-42FA-84FD-2E81CB39FF9D}"/>
              </a:ext>
            </a:extLst>
          </p:cNvPr>
          <p:cNvSpPr/>
          <p:nvPr/>
        </p:nvSpPr>
        <p:spPr>
          <a:xfrm>
            <a:off x="4912614" y="298674"/>
            <a:ext cx="2110740" cy="4952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Instructor</a:t>
            </a:r>
            <a:endParaRPr lang="en-US" sz="2000" b="1" dirty="0">
              <a:solidFill>
                <a:schemeClr val="bg1"/>
              </a:solidFill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10163" y="4357557"/>
            <a:ext cx="1049866" cy="1049866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 l="-8000" t="-18000" r="-8000" b="-10000"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77749" y="4357557"/>
            <a:ext cx="1049866" cy="1049866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" grpId="0"/>
      <p:bldP spid="15" grpId="0"/>
      <p:bldP spid="16" grpId="0"/>
      <p:bldP spid="18" grpId="0"/>
      <p:bldP spid="19" grpId="0"/>
      <p:bldP spid="47" grpId="0" animBg="1"/>
      <p:bldP spid="13" grpId="0" animBg="1"/>
      <p:bldP spid="48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1">
            <a:extLst>
              <a:ext uri="{FF2B5EF4-FFF2-40B4-BE49-F238E27FC236}">
                <a16:creationId xmlns="" xmlns:a16="http://schemas.microsoft.com/office/drawing/2014/main" id="{CF651C61-B4E8-4896-A3A4-A610662389CA}"/>
              </a:ext>
            </a:extLst>
          </p:cNvPr>
          <p:cNvSpPr/>
          <p:nvPr/>
        </p:nvSpPr>
        <p:spPr>
          <a:xfrm>
            <a:off x="1168740" y="2191213"/>
            <a:ext cx="5131315" cy="79912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033E53-3951-43D3-A57A-32074DBCF7AA}"/>
              </a:ext>
            </a:extLst>
          </p:cNvPr>
          <p:cNvSpPr txBox="1"/>
          <p:nvPr/>
        </p:nvSpPr>
        <p:spPr>
          <a:xfrm>
            <a:off x="1995388" y="2390718"/>
            <a:ext cx="4515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  <a:cs typeface="Arial" panose="020B0604020202020204" pitchFamily="34" charset="0"/>
              </a:rPr>
              <a:t>AI Shopping System</a:t>
            </a:r>
            <a:endParaRPr lang="en-US" sz="2000" dirty="0"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1">
            <a:extLst>
              <a:ext uri="{FF2B5EF4-FFF2-40B4-BE49-F238E27FC236}">
                <a16:creationId xmlns="" xmlns:a16="http://schemas.microsoft.com/office/drawing/2014/main" id="{5968C7E4-CB9F-416D-BC25-6CB50D6FE8CA}"/>
              </a:ext>
            </a:extLst>
          </p:cNvPr>
          <p:cNvSpPr/>
          <p:nvPr/>
        </p:nvSpPr>
        <p:spPr>
          <a:xfrm>
            <a:off x="1168740" y="3263037"/>
            <a:ext cx="5131315" cy="79912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5CB1D2-A715-446A-B280-848575D5B782}"/>
              </a:ext>
            </a:extLst>
          </p:cNvPr>
          <p:cNvSpPr txBox="1"/>
          <p:nvPr/>
        </p:nvSpPr>
        <p:spPr>
          <a:xfrm>
            <a:off x="1995388" y="3437411"/>
            <a:ext cx="4104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 Old Face" panose="02020602080505020303" pitchFamily="18" charset="0"/>
              </a:rPr>
              <a:t>Credit card fraud detection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  <p:sp>
        <p:nvSpPr>
          <p:cNvPr id="10" name="Rectangle: Rounded Corners 55">
            <a:extLst>
              <a:ext uri="{FF2B5EF4-FFF2-40B4-BE49-F238E27FC236}">
                <a16:creationId xmlns="" xmlns:a16="http://schemas.microsoft.com/office/drawing/2014/main" id="{D3011A27-542F-4D11-9157-2ED781A9EEF8}"/>
              </a:ext>
            </a:extLst>
          </p:cNvPr>
          <p:cNvSpPr/>
          <p:nvPr/>
        </p:nvSpPr>
        <p:spPr>
          <a:xfrm>
            <a:off x="1163841" y="4349100"/>
            <a:ext cx="5131315" cy="799121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73793" y="2201467"/>
            <a:ext cx="753729" cy="788867"/>
            <a:chOff x="8547344" y="1985055"/>
            <a:chExt cx="753729" cy="788867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5B8ADF07-25D7-4063-8CB8-B3E04EBDD296}"/>
                </a:ext>
              </a:extLst>
            </p:cNvPr>
            <p:cNvSpPr/>
            <p:nvPr/>
          </p:nvSpPr>
          <p:spPr>
            <a:xfrm>
              <a:off x="8547344" y="1985055"/>
              <a:ext cx="753729" cy="7888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  <a:scene3d>
              <a:camera prst="orthographicFront"/>
              <a:lightRig rig="threePt" dir="t"/>
            </a:scene3d>
            <a:sp3d prstMaterial="matte">
              <a:bevelT w="152400" h="177800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6A847FA-939A-464D-BCE2-20403AE7C85F}"/>
                </a:ext>
              </a:extLst>
            </p:cNvPr>
            <p:cNvSpPr txBox="1"/>
            <p:nvPr/>
          </p:nvSpPr>
          <p:spPr>
            <a:xfrm>
              <a:off x="8674107" y="2025545"/>
              <a:ext cx="3397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solidFill>
                    <a:schemeClr val="bg1"/>
                  </a:solidFill>
                  <a:latin typeface="Algerian" panose="04020705040A02060702" pitchFamily="82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75653" y="3273291"/>
            <a:ext cx="753729" cy="788867"/>
            <a:chOff x="8547344" y="2962221"/>
            <a:chExt cx="753729" cy="788867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5B8ADF07-25D7-4063-8CB8-B3E04EBDD296}"/>
                </a:ext>
              </a:extLst>
            </p:cNvPr>
            <p:cNvSpPr/>
            <p:nvPr/>
          </p:nvSpPr>
          <p:spPr>
            <a:xfrm>
              <a:off x="8547344" y="2962221"/>
              <a:ext cx="753729" cy="7888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  <a:scene3d>
              <a:camera prst="orthographicFront"/>
              <a:lightRig rig="threePt" dir="t"/>
            </a:scene3d>
            <a:sp3d prstMaterial="matte">
              <a:bevelT w="152400" h="177800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6A847FA-939A-464D-BCE2-20403AE7C85F}"/>
                </a:ext>
              </a:extLst>
            </p:cNvPr>
            <p:cNvSpPr txBox="1"/>
            <p:nvPr/>
          </p:nvSpPr>
          <p:spPr>
            <a:xfrm>
              <a:off x="8674107" y="3000567"/>
              <a:ext cx="3397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solidFill>
                    <a:schemeClr val="bg1"/>
                  </a:solidFill>
                  <a:latin typeface="Algerian" panose="04020705040A02060702" pitchFamily="82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45771" y="4359354"/>
            <a:ext cx="753729" cy="788867"/>
            <a:chOff x="8547344" y="3939387"/>
            <a:chExt cx="753729" cy="788867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5B8ADF07-25D7-4063-8CB8-B3E04EBDD296}"/>
                </a:ext>
              </a:extLst>
            </p:cNvPr>
            <p:cNvSpPr/>
            <p:nvPr/>
          </p:nvSpPr>
          <p:spPr>
            <a:xfrm>
              <a:off x="8547344" y="3939387"/>
              <a:ext cx="753729" cy="7888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  <a:scene3d>
              <a:camera prst="orthographicFront"/>
              <a:lightRig rig="threePt" dir="t"/>
            </a:scene3d>
            <a:sp3d prstMaterial="matte">
              <a:bevelT w="152400" h="177800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6A847FA-939A-464D-BCE2-20403AE7C85F}"/>
                </a:ext>
              </a:extLst>
            </p:cNvPr>
            <p:cNvSpPr txBox="1"/>
            <p:nvPr/>
          </p:nvSpPr>
          <p:spPr>
            <a:xfrm>
              <a:off x="8674107" y="3974196"/>
              <a:ext cx="33976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solidFill>
                    <a:schemeClr val="bg1"/>
                  </a:solidFill>
                  <a:latin typeface="Algerian" panose="04020705040A02060702" pitchFamily="82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1033E53-3951-43D3-A57A-32074DBCF7AA}"/>
              </a:ext>
            </a:extLst>
          </p:cNvPr>
          <p:cNvSpPr txBox="1"/>
          <p:nvPr/>
        </p:nvSpPr>
        <p:spPr>
          <a:xfrm>
            <a:off x="1927522" y="4532662"/>
            <a:ext cx="4515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skerville Old Face" panose="02020602080505020303" pitchFamily="18" charset="0"/>
                <a:cs typeface="Arial" panose="020B0604020202020204" pitchFamily="34" charset="0"/>
              </a:rPr>
              <a:t>Residential Security Monitoring System</a:t>
            </a:r>
            <a:endParaRPr lang="en-US" sz="2000" dirty="0"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1208536" y="667874"/>
            <a:ext cx="5234420" cy="1213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  <a:spcBef>
                <a:spcPct val="0"/>
              </a:spcBef>
            </a:pPr>
            <a:r>
              <a:rPr lang="en-US" sz="4500" b="1" dirty="0">
                <a:solidFill>
                  <a:schemeClr val="accent6">
                    <a:lumMod val="75000"/>
                  </a:schemeClr>
                </a:solidFill>
                <a:latin typeface="Baskerville Old Face" panose="02020602080505020303" pitchFamily="18" charset="0"/>
              </a:rPr>
              <a:t>Project Proposals :</a:t>
            </a:r>
          </a:p>
        </p:txBody>
      </p:sp>
      <p:pic>
        <p:nvPicPr>
          <p:cNvPr id="25" name="Graphic 10">
            <a:extLst>
              <a:ext uri="{FF2B5EF4-FFF2-40B4-BE49-F238E27FC236}">
                <a16:creationId xmlns="" xmlns:a16="http://schemas.microsoft.com/office/drawing/2014/main" id="{4271BCDE-C7CB-464F-BA5F-E1CF16FC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27" y="2455907"/>
            <a:ext cx="3388389" cy="20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9" grpId="0"/>
      <p:bldP spid="10" grpId="0" animBg="1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74" y="424208"/>
            <a:ext cx="4331444" cy="41595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00619" y="5120017"/>
            <a:ext cx="450796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00" b="1" dirty="0" smtClean="0">
                <a:solidFill>
                  <a:srgbClr val="632B8D"/>
                </a:solidFill>
                <a:latin typeface="Centaur" panose="02030504050205020304" pitchFamily="18" charset="0"/>
              </a:rPr>
              <a:t>AI Shopping System</a:t>
            </a:r>
            <a:endParaRPr lang="en-US" sz="4500" b="1" dirty="0">
              <a:solidFill>
                <a:srgbClr val="632B8D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16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5903" y="1008537"/>
            <a:ext cx="2752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b="1" dirty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</a:rPr>
              <a:t>Problem Definition:</a:t>
            </a:r>
          </a:p>
        </p:txBody>
      </p:sp>
      <p:sp>
        <p:nvSpPr>
          <p:cNvPr id="14" name="Freeform 262"/>
          <p:cNvSpPr>
            <a:spLocks/>
          </p:cNvSpPr>
          <p:nvPr/>
        </p:nvSpPr>
        <p:spPr bwMode="auto">
          <a:xfrm>
            <a:off x="6808581" y="4221163"/>
            <a:ext cx="1158875" cy="1258887"/>
          </a:xfrm>
          <a:custGeom>
            <a:avLst/>
            <a:gdLst>
              <a:gd name="T0" fmla="*/ 548 w 730"/>
              <a:gd name="T1" fmla="*/ 0 h 793"/>
              <a:gd name="T2" fmla="*/ 183 w 730"/>
              <a:gd name="T3" fmla="*/ 80 h 793"/>
              <a:gd name="T4" fmla="*/ 0 w 730"/>
              <a:gd name="T5" fmla="*/ 396 h 793"/>
              <a:gd name="T6" fmla="*/ 183 w 730"/>
              <a:gd name="T7" fmla="*/ 713 h 793"/>
              <a:gd name="T8" fmla="*/ 548 w 730"/>
              <a:gd name="T9" fmla="*/ 793 h 793"/>
              <a:gd name="T10" fmla="*/ 730 w 730"/>
              <a:gd name="T11" fmla="*/ 396 h 793"/>
              <a:gd name="T12" fmla="*/ 548 w 730"/>
              <a:gd name="T13" fmla="*/ 0 h 7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793"/>
              <a:gd name="T23" fmla="*/ 730 w 730"/>
              <a:gd name="T24" fmla="*/ 793 h 7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793">
                <a:moveTo>
                  <a:pt x="548" y="0"/>
                </a:moveTo>
                <a:lnTo>
                  <a:pt x="183" y="80"/>
                </a:lnTo>
                <a:lnTo>
                  <a:pt x="0" y="396"/>
                </a:lnTo>
                <a:lnTo>
                  <a:pt x="183" y="713"/>
                </a:lnTo>
                <a:lnTo>
                  <a:pt x="548" y="793"/>
                </a:lnTo>
                <a:lnTo>
                  <a:pt x="730" y="396"/>
                </a:lnTo>
                <a:lnTo>
                  <a:pt x="548" y="0"/>
                </a:lnTo>
                <a:close/>
              </a:path>
            </a:pathLst>
          </a:custGeom>
          <a:solidFill>
            <a:srgbClr val="7D03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263"/>
          <p:cNvSpPr>
            <a:spLocks/>
          </p:cNvSpPr>
          <p:nvPr/>
        </p:nvSpPr>
        <p:spPr bwMode="auto">
          <a:xfrm>
            <a:off x="7388018" y="4127500"/>
            <a:ext cx="2524125" cy="1443038"/>
          </a:xfrm>
          <a:custGeom>
            <a:avLst/>
            <a:gdLst>
              <a:gd name="T0" fmla="*/ 944 w 954"/>
              <a:gd name="T1" fmla="*/ 545 h 545"/>
              <a:gd name="T2" fmla="*/ 10 w 954"/>
              <a:gd name="T3" fmla="*/ 545 h 545"/>
              <a:gd name="T4" fmla="*/ 0 w 954"/>
              <a:gd name="T5" fmla="*/ 536 h 545"/>
              <a:gd name="T6" fmla="*/ 0 w 954"/>
              <a:gd name="T7" fmla="*/ 10 h 545"/>
              <a:gd name="T8" fmla="*/ 10 w 954"/>
              <a:gd name="T9" fmla="*/ 0 h 545"/>
              <a:gd name="T10" fmla="*/ 944 w 954"/>
              <a:gd name="T11" fmla="*/ 0 h 545"/>
              <a:gd name="T12" fmla="*/ 954 w 954"/>
              <a:gd name="T13" fmla="*/ 10 h 545"/>
              <a:gd name="T14" fmla="*/ 954 w 954"/>
              <a:gd name="T15" fmla="*/ 536 h 545"/>
              <a:gd name="T16" fmla="*/ 944 w 954"/>
              <a:gd name="T17" fmla="*/ 545 h 54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54"/>
              <a:gd name="T28" fmla="*/ 0 h 545"/>
              <a:gd name="T29" fmla="*/ 954 w 954"/>
              <a:gd name="T30" fmla="*/ 545 h 54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54" h="545">
                <a:moveTo>
                  <a:pt x="944" y="545"/>
                </a:moveTo>
                <a:cubicBezTo>
                  <a:pt x="10" y="545"/>
                  <a:pt x="10" y="545"/>
                  <a:pt x="10" y="545"/>
                </a:cubicBezTo>
                <a:cubicBezTo>
                  <a:pt x="4" y="545"/>
                  <a:pt x="0" y="541"/>
                  <a:pt x="0" y="5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944" y="0"/>
                  <a:pt x="944" y="0"/>
                  <a:pt x="944" y="0"/>
                </a:cubicBezTo>
                <a:cubicBezTo>
                  <a:pt x="949" y="0"/>
                  <a:pt x="954" y="5"/>
                  <a:pt x="954" y="10"/>
                </a:cubicBezTo>
                <a:cubicBezTo>
                  <a:pt x="954" y="536"/>
                  <a:pt x="954" y="536"/>
                  <a:pt x="954" y="536"/>
                </a:cubicBezTo>
                <a:cubicBezTo>
                  <a:pt x="954" y="541"/>
                  <a:pt x="949" y="545"/>
                  <a:pt x="944" y="545"/>
                </a:cubicBezTo>
                <a:close/>
              </a:path>
            </a:pathLst>
          </a:custGeom>
          <a:solidFill>
            <a:srgbClr val="ECDEF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264"/>
          <p:cNvSpPr>
            <a:spLocks/>
          </p:cNvSpPr>
          <p:nvPr/>
        </p:nvSpPr>
        <p:spPr bwMode="auto">
          <a:xfrm>
            <a:off x="6808581" y="4348163"/>
            <a:ext cx="1158875" cy="1004887"/>
          </a:xfrm>
          <a:custGeom>
            <a:avLst/>
            <a:gdLst>
              <a:gd name="T0" fmla="*/ 548 w 730"/>
              <a:gd name="T1" fmla="*/ 0 h 633"/>
              <a:gd name="T2" fmla="*/ 183 w 730"/>
              <a:gd name="T3" fmla="*/ 0 h 633"/>
              <a:gd name="T4" fmla="*/ 0 w 730"/>
              <a:gd name="T5" fmla="*/ 316 h 633"/>
              <a:gd name="T6" fmla="*/ 183 w 730"/>
              <a:gd name="T7" fmla="*/ 633 h 633"/>
              <a:gd name="T8" fmla="*/ 548 w 730"/>
              <a:gd name="T9" fmla="*/ 633 h 633"/>
              <a:gd name="T10" fmla="*/ 730 w 730"/>
              <a:gd name="T11" fmla="*/ 316 h 633"/>
              <a:gd name="T12" fmla="*/ 548 w 730"/>
              <a:gd name="T13" fmla="*/ 0 h 6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633"/>
              <a:gd name="T23" fmla="*/ 730 w 730"/>
              <a:gd name="T24" fmla="*/ 633 h 6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633">
                <a:moveTo>
                  <a:pt x="548" y="0"/>
                </a:moveTo>
                <a:lnTo>
                  <a:pt x="183" y="0"/>
                </a:lnTo>
                <a:lnTo>
                  <a:pt x="0" y="316"/>
                </a:lnTo>
                <a:lnTo>
                  <a:pt x="183" y="633"/>
                </a:lnTo>
                <a:lnTo>
                  <a:pt x="548" y="633"/>
                </a:lnTo>
                <a:lnTo>
                  <a:pt x="730" y="316"/>
                </a:lnTo>
                <a:lnTo>
                  <a:pt x="548" y="0"/>
                </a:lnTo>
                <a:close/>
              </a:path>
            </a:pathLst>
          </a:custGeom>
          <a:solidFill>
            <a:srgbClr val="B505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48820" y="4503738"/>
            <a:ext cx="18573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Baskerville Old Face" panose="02020602080505020303" pitchFamily="18" charset="0"/>
              </a:rPr>
              <a:t>Localized Market Insights</a:t>
            </a:r>
            <a:endParaRPr lang="ru-RU" dirty="0">
              <a:solidFill>
                <a:srgbClr val="2A2A2A"/>
              </a:solidFill>
            </a:endParaRPr>
          </a:p>
        </p:txBody>
      </p:sp>
      <p:sp>
        <p:nvSpPr>
          <p:cNvPr id="30" name="Freeform 262"/>
          <p:cNvSpPr>
            <a:spLocks/>
          </p:cNvSpPr>
          <p:nvPr/>
        </p:nvSpPr>
        <p:spPr bwMode="auto">
          <a:xfrm>
            <a:off x="6808581" y="2388924"/>
            <a:ext cx="1158875" cy="1258887"/>
          </a:xfrm>
          <a:custGeom>
            <a:avLst/>
            <a:gdLst>
              <a:gd name="T0" fmla="*/ 548 w 730"/>
              <a:gd name="T1" fmla="*/ 0 h 793"/>
              <a:gd name="T2" fmla="*/ 183 w 730"/>
              <a:gd name="T3" fmla="*/ 80 h 793"/>
              <a:gd name="T4" fmla="*/ 0 w 730"/>
              <a:gd name="T5" fmla="*/ 396 h 793"/>
              <a:gd name="T6" fmla="*/ 183 w 730"/>
              <a:gd name="T7" fmla="*/ 713 h 793"/>
              <a:gd name="T8" fmla="*/ 548 w 730"/>
              <a:gd name="T9" fmla="*/ 793 h 793"/>
              <a:gd name="T10" fmla="*/ 730 w 730"/>
              <a:gd name="T11" fmla="*/ 396 h 793"/>
              <a:gd name="T12" fmla="*/ 548 w 730"/>
              <a:gd name="T13" fmla="*/ 0 h 7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793"/>
              <a:gd name="T23" fmla="*/ 730 w 730"/>
              <a:gd name="T24" fmla="*/ 793 h 7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793">
                <a:moveTo>
                  <a:pt x="548" y="0"/>
                </a:moveTo>
                <a:lnTo>
                  <a:pt x="183" y="80"/>
                </a:lnTo>
                <a:lnTo>
                  <a:pt x="0" y="396"/>
                </a:lnTo>
                <a:lnTo>
                  <a:pt x="183" y="713"/>
                </a:lnTo>
                <a:lnTo>
                  <a:pt x="548" y="793"/>
                </a:lnTo>
                <a:lnTo>
                  <a:pt x="730" y="396"/>
                </a:lnTo>
                <a:lnTo>
                  <a:pt x="548" y="0"/>
                </a:lnTo>
                <a:close/>
              </a:path>
            </a:pathLst>
          </a:custGeom>
          <a:solidFill>
            <a:srgbClr val="7D03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263"/>
          <p:cNvSpPr>
            <a:spLocks/>
          </p:cNvSpPr>
          <p:nvPr/>
        </p:nvSpPr>
        <p:spPr bwMode="auto">
          <a:xfrm>
            <a:off x="7388018" y="2295261"/>
            <a:ext cx="2524125" cy="1443038"/>
          </a:xfrm>
          <a:custGeom>
            <a:avLst/>
            <a:gdLst>
              <a:gd name="T0" fmla="*/ 944 w 954"/>
              <a:gd name="T1" fmla="*/ 545 h 545"/>
              <a:gd name="T2" fmla="*/ 10 w 954"/>
              <a:gd name="T3" fmla="*/ 545 h 545"/>
              <a:gd name="T4" fmla="*/ 0 w 954"/>
              <a:gd name="T5" fmla="*/ 536 h 545"/>
              <a:gd name="T6" fmla="*/ 0 w 954"/>
              <a:gd name="T7" fmla="*/ 10 h 545"/>
              <a:gd name="T8" fmla="*/ 10 w 954"/>
              <a:gd name="T9" fmla="*/ 0 h 545"/>
              <a:gd name="T10" fmla="*/ 944 w 954"/>
              <a:gd name="T11" fmla="*/ 0 h 545"/>
              <a:gd name="T12" fmla="*/ 954 w 954"/>
              <a:gd name="T13" fmla="*/ 10 h 545"/>
              <a:gd name="T14" fmla="*/ 954 w 954"/>
              <a:gd name="T15" fmla="*/ 536 h 545"/>
              <a:gd name="T16" fmla="*/ 944 w 954"/>
              <a:gd name="T17" fmla="*/ 545 h 54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54"/>
              <a:gd name="T28" fmla="*/ 0 h 545"/>
              <a:gd name="T29" fmla="*/ 954 w 954"/>
              <a:gd name="T30" fmla="*/ 545 h 54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54" h="545">
                <a:moveTo>
                  <a:pt x="944" y="545"/>
                </a:moveTo>
                <a:cubicBezTo>
                  <a:pt x="10" y="545"/>
                  <a:pt x="10" y="545"/>
                  <a:pt x="10" y="545"/>
                </a:cubicBezTo>
                <a:cubicBezTo>
                  <a:pt x="4" y="545"/>
                  <a:pt x="0" y="541"/>
                  <a:pt x="0" y="5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944" y="0"/>
                  <a:pt x="944" y="0"/>
                  <a:pt x="944" y="0"/>
                </a:cubicBezTo>
                <a:cubicBezTo>
                  <a:pt x="949" y="0"/>
                  <a:pt x="954" y="5"/>
                  <a:pt x="954" y="10"/>
                </a:cubicBezTo>
                <a:cubicBezTo>
                  <a:pt x="954" y="536"/>
                  <a:pt x="954" y="536"/>
                  <a:pt x="954" y="536"/>
                </a:cubicBezTo>
                <a:cubicBezTo>
                  <a:pt x="954" y="541"/>
                  <a:pt x="949" y="545"/>
                  <a:pt x="944" y="545"/>
                </a:cubicBezTo>
                <a:close/>
              </a:path>
            </a:pathLst>
          </a:custGeom>
          <a:solidFill>
            <a:srgbClr val="ECDEF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264"/>
          <p:cNvSpPr>
            <a:spLocks/>
          </p:cNvSpPr>
          <p:nvPr/>
        </p:nvSpPr>
        <p:spPr bwMode="auto">
          <a:xfrm>
            <a:off x="6808581" y="2515924"/>
            <a:ext cx="1158875" cy="1004887"/>
          </a:xfrm>
          <a:custGeom>
            <a:avLst/>
            <a:gdLst>
              <a:gd name="T0" fmla="*/ 548 w 730"/>
              <a:gd name="T1" fmla="*/ 0 h 633"/>
              <a:gd name="T2" fmla="*/ 183 w 730"/>
              <a:gd name="T3" fmla="*/ 0 h 633"/>
              <a:gd name="T4" fmla="*/ 0 w 730"/>
              <a:gd name="T5" fmla="*/ 316 h 633"/>
              <a:gd name="T6" fmla="*/ 183 w 730"/>
              <a:gd name="T7" fmla="*/ 633 h 633"/>
              <a:gd name="T8" fmla="*/ 548 w 730"/>
              <a:gd name="T9" fmla="*/ 633 h 633"/>
              <a:gd name="T10" fmla="*/ 730 w 730"/>
              <a:gd name="T11" fmla="*/ 316 h 633"/>
              <a:gd name="T12" fmla="*/ 548 w 730"/>
              <a:gd name="T13" fmla="*/ 0 h 6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633"/>
              <a:gd name="T23" fmla="*/ 730 w 730"/>
              <a:gd name="T24" fmla="*/ 633 h 6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633">
                <a:moveTo>
                  <a:pt x="548" y="0"/>
                </a:moveTo>
                <a:lnTo>
                  <a:pt x="183" y="0"/>
                </a:lnTo>
                <a:lnTo>
                  <a:pt x="0" y="316"/>
                </a:lnTo>
                <a:lnTo>
                  <a:pt x="183" y="633"/>
                </a:lnTo>
                <a:lnTo>
                  <a:pt x="548" y="633"/>
                </a:lnTo>
                <a:lnTo>
                  <a:pt x="730" y="316"/>
                </a:lnTo>
                <a:lnTo>
                  <a:pt x="548" y="0"/>
                </a:lnTo>
                <a:close/>
              </a:path>
            </a:pathLst>
          </a:custGeom>
          <a:solidFill>
            <a:srgbClr val="B505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048820" y="2671499"/>
            <a:ext cx="18573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Baskerville Old Face" panose="02020602080505020303" pitchFamily="18" charset="0"/>
              </a:rPr>
              <a:t>Security and Fraud Detection</a:t>
            </a:r>
            <a:endParaRPr lang="ru-RU" dirty="0">
              <a:solidFill>
                <a:srgbClr val="2A2A2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17" y="2814374"/>
            <a:ext cx="552978" cy="5529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7787" y="4571692"/>
            <a:ext cx="640352" cy="640352"/>
          </a:xfrm>
          <a:prstGeom prst="rect">
            <a:avLst/>
          </a:prstGeom>
        </p:spPr>
      </p:pic>
      <p:sp>
        <p:nvSpPr>
          <p:cNvPr id="59" name="Freeform 262"/>
          <p:cNvSpPr>
            <a:spLocks/>
          </p:cNvSpPr>
          <p:nvPr/>
        </p:nvSpPr>
        <p:spPr bwMode="auto">
          <a:xfrm>
            <a:off x="1766813" y="4221163"/>
            <a:ext cx="1158875" cy="1258887"/>
          </a:xfrm>
          <a:custGeom>
            <a:avLst/>
            <a:gdLst>
              <a:gd name="T0" fmla="*/ 548 w 730"/>
              <a:gd name="T1" fmla="*/ 0 h 793"/>
              <a:gd name="T2" fmla="*/ 183 w 730"/>
              <a:gd name="T3" fmla="*/ 80 h 793"/>
              <a:gd name="T4" fmla="*/ 0 w 730"/>
              <a:gd name="T5" fmla="*/ 396 h 793"/>
              <a:gd name="T6" fmla="*/ 183 w 730"/>
              <a:gd name="T7" fmla="*/ 713 h 793"/>
              <a:gd name="T8" fmla="*/ 548 w 730"/>
              <a:gd name="T9" fmla="*/ 793 h 793"/>
              <a:gd name="T10" fmla="*/ 730 w 730"/>
              <a:gd name="T11" fmla="*/ 396 h 793"/>
              <a:gd name="T12" fmla="*/ 548 w 730"/>
              <a:gd name="T13" fmla="*/ 0 h 7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793"/>
              <a:gd name="T23" fmla="*/ 730 w 730"/>
              <a:gd name="T24" fmla="*/ 793 h 7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793">
                <a:moveTo>
                  <a:pt x="548" y="0"/>
                </a:moveTo>
                <a:lnTo>
                  <a:pt x="183" y="80"/>
                </a:lnTo>
                <a:lnTo>
                  <a:pt x="0" y="396"/>
                </a:lnTo>
                <a:lnTo>
                  <a:pt x="183" y="713"/>
                </a:lnTo>
                <a:lnTo>
                  <a:pt x="548" y="793"/>
                </a:lnTo>
                <a:lnTo>
                  <a:pt x="730" y="396"/>
                </a:lnTo>
                <a:lnTo>
                  <a:pt x="548" y="0"/>
                </a:lnTo>
                <a:close/>
              </a:path>
            </a:pathLst>
          </a:custGeom>
          <a:solidFill>
            <a:srgbClr val="7D03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Freeform 263"/>
          <p:cNvSpPr>
            <a:spLocks/>
          </p:cNvSpPr>
          <p:nvPr/>
        </p:nvSpPr>
        <p:spPr bwMode="auto">
          <a:xfrm>
            <a:off x="2346250" y="4127500"/>
            <a:ext cx="2524125" cy="1443038"/>
          </a:xfrm>
          <a:custGeom>
            <a:avLst/>
            <a:gdLst>
              <a:gd name="T0" fmla="*/ 944 w 954"/>
              <a:gd name="T1" fmla="*/ 545 h 545"/>
              <a:gd name="T2" fmla="*/ 10 w 954"/>
              <a:gd name="T3" fmla="*/ 545 h 545"/>
              <a:gd name="T4" fmla="*/ 0 w 954"/>
              <a:gd name="T5" fmla="*/ 536 h 545"/>
              <a:gd name="T6" fmla="*/ 0 w 954"/>
              <a:gd name="T7" fmla="*/ 10 h 545"/>
              <a:gd name="T8" fmla="*/ 10 w 954"/>
              <a:gd name="T9" fmla="*/ 0 h 545"/>
              <a:gd name="T10" fmla="*/ 944 w 954"/>
              <a:gd name="T11" fmla="*/ 0 h 545"/>
              <a:gd name="T12" fmla="*/ 954 w 954"/>
              <a:gd name="T13" fmla="*/ 10 h 545"/>
              <a:gd name="T14" fmla="*/ 954 w 954"/>
              <a:gd name="T15" fmla="*/ 536 h 545"/>
              <a:gd name="T16" fmla="*/ 944 w 954"/>
              <a:gd name="T17" fmla="*/ 545 h 54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54"/>
              <a:gd name="T28" fmla="*/ 0 h 545"/>
              <a:gd name="T29" fmla="*/ 954 w 954"/>
              <a:gd name="T30" fmla="*/ 545 h 54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54" h="545">
                <a:moveTo>
                  <a:pt x="944" y="545"/>
                </a:moveTo>
                <a:cubicBezTo>
                  <a:pt x="10" y="545"/>
                  <a:pt x="10" y="545"/>
                  <a:pt x="10" y="545"/>
                </a:cubicBezTo>
                <a:cubicBezTo>
                  <a:pt x="4" y="545"/>
                  <a:pt x="0" y="541"/>
                  <a:pt x="0" y="5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944" y="0"/>
                  <a:pt x="944" y="0"/>
                  <a:pt x="944" y="0"/>
                </a:cubicBezTo>
                <a:cubicBezTo>
                  <a:pt x="949" y="0"/>
                  <a:pt x="954" y="5"/>
                  <a:pt x="954" y="10"/>
                </a:cubicBezTo>
                <a:cubicBezTo>
                  <a:pt x="954" y="536"/>
                  <a:pt x="954" y="536"/>
                  <a:pt x="954" y="536"/>
                </a:cubicBezTo>
                <a:cubicBezTo>
                  <a:pt x="954" y="541"/>
                  <a:pt x="949" y="545"/>
                  <a:pt x="944" y="545"/>
                </a:cubicBezTo>
                <a:close/>
              </a:path>
            </a:pathLst>
          </a:custGeom>
          <a:solidFill>
            <a:srgbClr val="ECDEF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eform 264"/>
          <p:cNvSpPr>
            <a:spLocks/>
          </p:cNvSpPr>
          <p:nvPr/>
        </p:nvSpPr>
        <p:spPr bwMode="auto">
          <a:xfrm>
            <a:off x="1766813" y="4348163"/>
            <a:ext cx="1158875" cy="1004887"/>
          </a:xfrm>
          <a:custGeom>
            <a:avLst/>
            <a:gdLst>
              <a:gd name="T0" fmla="*/ 548 w 730"/>
              <a:gd name="T1" fmla="*/ 0 h 633"/>
              <a:gd name="T2" fmla="*/ 183 w 730"/>
              <a:gd name="T3" fmla="*/ 0 h 633"/>
              <a:gd name="T4" fmla="*/ 0 w 730"/>
              <a:gd name="T5" fmla="*/ 316 h 633"/>
              <a:gd name="T6" fmla="*/ 183 w 730"/>
              <a:gd name="T7" fmla="*/ 633 h 633"/>
              <a:gd name="T8" fmla="*/ 548 w 730"/>
              <a:gd name="T9" fmla="*/ 633 h 633"/>
              <a:gd name="T10" fmla="*/ 730 w 730"/>
              <a:gd name="T11" fmla="*/ 316 h 633"/>
              <a:gd name="T12" fmla="*/ 548 w 730"/>
              <a:gd name="T13" fmla="*/ 0 h 6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633"/>
              <a:gd name="T23" fmla="*/ 730 w 730"/>
              <a:gd name="T24" fmla="*/ 633 h 6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633">
                <a:moveTo>
                  <a:pt x="548" y="0"/>
                </a:moveTo>
                <a:lnTo>
                  <a:pt x="183" y="0"/>
                </a:lnTo>
                <a:lnTo>
                  <a:pt x="0" y="316"/>
                </a:lnTo>
                <a:lnTo>
                  <a:pt x="183" y="633"/>
                </a:lnTo>
                <a:lnTo>
                  <a:pt x="548" y="633"/>
                </a:lnTo>
                <a:lnTo>
                  <a:pt x="730" y="316"/>
                </a:lnTo>
                <a:lnTo>
                  <a:pt x="548" y="0"/>
                </a:lnTo>
                <a:close/>
              </a:path>
            </a:pathLst>
          </a:custGeom>
          <a:solidFill>
            <a:srgbClr val="B505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025906" y="4503738"/>
            <a:ext cx="18573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Baskerville Old Face" panose="02020602080505020303" pitchFamily="18" charset="0"/>
              </a:rPr>
              <a:t>Optimization of the Supply Chain</a:t>
            </a:r>
            <a:endParaRPr lang="ru-RU" dirty="0">
              <a:solidFill>
                <a:srgbClr val="2A2A2A"/>
              </a:solidFill>
            </a:endParaRPr>
          </a:p>
        </p:txBody>
      </p:sp>
      <p:sp>
        <p:nvSpPr>
          <p:cNvPr id="63" name="Freeform 262"/>
          <p:cNvSpPr>
            <a:spLocks/>
          </p:cNvSpPr>
          <p:nvPr/>
        </p:nvSpPr>
        <p:spPr bwMode="auto">
          <a:xfrm>
            <a:off x="1766813" y="2388924"/>
            <a:ext cx="1158875" cy="1258887"/>
          </a:xfrm>
          <a:custGeom>
            <a:avLst/>
            <a:gdLst>
              <a:gd name="T0" fmla="*/ 548 w 730"/>
              <a:gd name="T1" fmla="*/ 0 h 793"/>
              <a:gd name="T2" fmla="*/ 183 w 730"/>
              <a:gd name="T3" fmla="*/ 80 h 793"/>
              <a:gd name="T4" fmla="*/ 0 w 730"/>
              <a:gd name="T5" fmla="*/ 396 h 793"/>
              <a:gd name="T6" fmla="*/ 183 w 730"/>
              <a:gd name="T7" fmla="*/ 713 h 793"/>
              <a:gd name="T8" fmla="*/ 548 w 730"/>
              <a:gd name="T9" fmla="*/ 793 h 793"/>
              <a:gd name="T10" fmla="*/ 730 w 730"/>
              <a:gd name="T11" fmla="*/ 396 h 793"/>
              <a:gd name="T12" fmla="*/ 548 w 730"/>
              <a:gd name="T13" fmla="*/ 0 h 7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793"/>
              <a:gd name="T23" fmla="*/ 730 w 730"/>
              <a:gd name="T24" fmla="*/ 793 h 7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793">
                <a:moveTo>
                  <a:pt x="548" y="0"/>
                </a:moveTo>
                <a:lnTo>
                  <a:pt x="183" y="80"/>
                </a:lnTo>
                <a:lnTo>
                  <a:pt x="0" y="396"/>
                </a:lnTo>
                <a:lnTo>
                  <a:pt x="183" y="713"/>
                </a:lnTo>
                <a:lnTo>
                  <a:pt x="548" y="793"/>
                </a:lnTo>
                <a:lnTo>
                  <a:pt x="730" y="396"/>
                </a:lnTo>
                <a:lnTo>
                  <a:pt x="548" y="0"/>
                </a:lnTo>
                <a:close/>
              </a:path>
            </a:pathLst>
          </a:custGeom>
          <a:solidFill>
            <a:srgbClr val="7D03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Freeform 263"/>
          <p:cNvSpPr>
            <a:spLocks/>
          </p:cNvSpPr>
          <p:nvPr/>
        </p:nvSpPr>
        <p:spPr bwMode="auto">
          <a:xfrm>
            <a:off x="2346250" y="2295261"/>
            <a:ext cx="2524125" cy="1443038"/>
          </a:xfrm>
          <a:custGeom>
            <a:avLst/>
            <a:gdLst>
              <a:gd name="T0" fmla="*/ 944 w 954"/>
              <a:gd name="T1" fmla="*/ 545 h 545"/>
              <a:gd name="T2" fmla="*/ 10 w 954"/>
              <a:gd name="T3" fmla="*/ 545 h 545"/>
              <a:gd name="T4" fmla="*/ 0 w 954"/>
              <a:gd name="T5" fmla="*/ 536 h 545"/>
              <a:gd name="T6" fmla="*/ 0 w 954"/>
              <a:gd name="T7" fmla="*/ 10 h 545"/>
              <a:gd name="T8" fmla="*/ 10 w 954"/>
              <a:gd name="T9" fmla="*/ 0 h 545"/>
              <a:gd name="T10" fmla="*/ 944 w 954"/>
              <a:gd name="T11" fmla="*/ 0 h 545"/>
              <a:gd name="T12" fmla="*/ 954 w 954"/>
              <a:gd name="T13" fmla="*/ 10 h 545"/>
              <a:gd name="T14" fmla="*/ 954 w 954"/>
              <a:gd name="T15" fmla="*/ 536 h 545"/>
              <a:gd name="T16" fmla="*/ 944 w 954"/>
              <a:gd name="T17" fmla="*/ 545 h 54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54"/>
              <a:gd name="T28" fmla="*/ 0 h 545"/>
              <a:gd name="T29" fmla="*/ 954 w 954"/>
              <a:gd name="T30" fmla="*/ 545 h 54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54" h="545">
                <a:moveTo>
                  <a:pt x="944" y="545"/>
                </a:moveTo>
                <a:cubicBezTo>
                  <a:pt x="10" y="545"/>
                  <a:pt x="10" y="545"/>
                  <a:pt x="10" y="545"/>
                </a:cubicBezTo>
                <a:cubicBezTo>
                  <a:pt x="4" y="545"/>
                  <a:pt x="0" y="541"/>
                  <a:pt x="0" y="5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944" y="0"/>
                  <a:pt x="944" y="0"/>
                  <a:pt x="944" y="0"/>
                </a:cubicBezTo>
                <a:cubicBezTo>
                  <a:pt x="949" y="0"/>
                  <a:pt x="954" y="5"/>
                  <a:pt x="954" y="10"/>
                </a:cubicBezTo>
                <a:cubicBezTo>
                  <a:pt x="954" y="536"/>
                  <a:pt x="954" y="536"/>
                  <a:pt x="954" y="536"/>
                </a:cubicBezTo>
                <a:cubicBezTo>
                  <a:pt x="954" y="541"/>
                  <a:pt x="949" y="545"/>
                  <a:pt x="944" y="545"/>
                </a:cubicBezTo>
                <a:close/>
              </a:path>
            </a:pathLst>
          </a:custGeom>
          <a:solidFill>
            <a:srgbClr val="ECDEF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5" name="Freeform 264"/>
          <p:cNvSpPr>
            <a:spLocks/>
          </p:cNvSpPr>
          <p:nvPr/>
        </p:nvSpPr>
        <p:spPr bwMode="auto">
          <a:xfrm>
            <a:off x="1766813" y="2515924"/>
            <a:ext cx="1158875" cy="1004887"/>
          </a:xfrm>
          <a:custGeom>
            <a:avLst/>
            <a:gdLst>
              <a:gd name="T0" fmla="*/ 548 w 730"/>
              <a:gd name="T1" fmla="*/ 0 h 633"/>
              <a:gd name="T2" fmla="*/ 183 w 730"/>
              <a:gd name="T3" fmla="*/ 0 h 633"/>
              <a:gd name="T4" fmla="*/ 0 w 730"/>
              <a:gd name="T5" fmla="*/ 316 h 633"/>
              <a:gd name="T6" fmla="*/ 183 w 730"/>
              <a:gd name="T7" fmla="*/ 633 h 633"/>
              <a:gd name="T8" fmla="*/ 548 w 730"/>
              <a:gd name="T9" fmla="*/ 633 h 633"/>
              <a:gd name="T10" fmla="*/ 730 w 730"/>
              <a:gd name="T11" fmla="*/ 316 h 633"/>
              <a:gd name="T12" fmla="*/ 548 w 730"/>
              <a:gd name="T13" fmla="*/ 0 h 6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633"/>
              <a:gd name="T23" fmla="*/ 730 w 730"/>
              <a:gd name="T24" fmla="*/ 633 h 6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633">
                <a:moveTo>
                  <a:pt x="548" y="0"/>
                </a:moveTo>
                <a:lnTo>
                  <a:pt x="183" y="0"/>
                </a:lnTo>
                <a:lnTo>
                  <a:pt x="0" y="316"/>
                </a:lnTo>
                <a:lnTo>
                  <a:pt x="183" y="633"/>
                </a:lnTo>
                <a:lnTo>
                  <a:pt x="548" y="633"/>
                </a:lnTo>
                <a:lnTo>
                  <a:pt x="730" y="316"/>
                </a:lnTo>
                <a:lnTo>
                  <a:pt x="548" y="0"/>
                </a:lnTo>
                <a:close/>
              </a:path>
            </a:pathLst>
          </a:custGeom>
          <a:solidFill>
            <a:srgbClr val="B505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025906" y="2671499"/>
            <a:ext cx="18573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Baskerville Old Face" panose="02020602080505020303" pitchFamily="18" charset="0"/>
              </a:rPr>
              <a:t>Tailored Suggestions</a:t>
            </a:r>
            <a:endParaRPr lang="ru-RU" dirty="0">
              <a:solidFill>
                <a:srgbClr val="2A2A2A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9761" y="4568827"/>
            <a:ext cx="552978" cy="55297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89" y="2734854"/>
            <a:ext cx="540276" cy="5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18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/>
      <p:bldP spid="30" grpId="0" animBg="1"/>
      <p:bldP spid="31" grpId="0" animBg="1"/>
      <p:bldP spid="32" grpId="0" animBg="1"/>
      <p:bldP spid="34" grpId="0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75974" y="666207"/>
            <a:ext cx="21418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Motivation:</a:t>
            </a:r>
            <a:endParaRPr lang="en-US" sz="3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2016601" y="1790168"/>
            <a:ext cx="23667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600" dirty="0">
                <a:latin typeface="Centaur" panose="02030504050205020304" pitchFamily="18" charset="0"/>
              </a:rPr>
              <a:t>Global Competitiveness</a:t>
            </a:r>
            <a:endParaRPr lang="ru-RU" sz="1600" b="1" dirty="0">
              <a:solidFill>
                <a:srgbClr val="68A4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23"/>
          <p:cNvSpPr txBox="1">
            <a:spLocks noChangeArrowheads="1"/>
          </p:cNvSpPr>
          <p:nvPr/>
        </p:nvSpPr>
        <p:spPr bwMode="auto">
          <a:xfrm>
            <a:off x="1262316" y="2778218"/>
            <a:ext cx="25113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600" dirty="0">
                <a:latin typeface="Centaur" panose="02030504050205020304" pitchFamily="18" charset="0"/>
              </a:rPr>
              <a:t>Job Creation and Skill Development</a:t>
            </a:r>
            <a:endParaRPr lang="ru-RU" sz="1600" b="1" dirty="0">
              <a:solidFill>
                <a:srgbClr val="008683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2155612" y="5406404"/>
            <a:ext cx="18950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600" dirty="0">
                <a:latin typeface="Centaur" panose="02030504050205020304" pitchFamily="18" charset="0"/>
              </a:rPr>
              <a:t>Stimulating Innovation</a:t>
            </a:r>
            <a:endParaRPr lang="ru-RU" sz="1600" b="1" dirty="0">
              <a:solidFill>
                <a:srgbClr val="FFBF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7633085" y="1790168"/>
            <a:ext cx="21976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600" dirty="0">
                <a:latin typeface="Centaur" panose="02030504050205020304" pitchFamily="18" charset="0"/>
              </a:rPr>
              <a:t>Enhancing Customer Experience</a:t>
            </a:r>
            <a:endParaRPr lang="ru-RU" sz="1600" b="1" dirty="0">
              <a:solidFill>
                <a:srgbClr val="B5057B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29"/>
          <p:cNvSpPr txBox="1">
            <a:spLocks noChangeArrowheads="1"/>
          </p:cNvSpPr>
          <p:nvPr/>
        </p:nvSpPr>
        <p:spPr bwMode="auto">
          <a:xfrm>
            <a:off x="8385288" y="2937880"/>
            <a:ext cx="173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600" dirty="0">
                <a:latin typeface="Centaur" panose="02030504050205020304" pitchFamily="18" charset="0"/>
              </a:rPr>
              <a:t>Increasing Efficiency</a:t>
            </a:r>
            <a:endParaRPr lang="ru-RU" sz="1600" b="1" dirty="0">
              <a:solidFill>
                <a:srgbClr val="005F99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31"/>
          <p:cNvSpPr txBox="1">
            <a:spLocks noChangeArrowheads="1"/>
          </p:cNvSpPr>
          <p:nvPr/>
        </p:nvSpPr>
        <p:spPr bwMode="auto">
          <a:xfrm>
            <a:off x="8258159" y="4177824"/>
            <a:ext cx="20560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600" dirty="0" smtClean="0">
                <a:latin typeface="Centaur" panose="02030504050205020304" pitchFamily="18" charset="0"/>
              </a:rPr>
              <a:t>Boosting Local Economy</a:t>
            </a:r>
            <a:endParaRPr lang="ru-RU" sz="1600" b="1" dirty="0">
              <a:solidFill>
                <a:srgbClr val="FF373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10" y="3120272"/>
            <a:ext cx="983708" cy="9837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79" y="1790168"/>
            <a:ext cx="615306" cy="61530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076510" y="5347486"/>
            <a:ext cx="1294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Fighting Fraud</a:t>
            </a:r>
            <a:endParaRPr lang="en-US" sz="1600" dirty="0">
              <a:latin typeface="Centaur" panose="020305040502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72" y="2788440"/>
            <a:ext cx="741844" cy="7418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32" y="3940997"/>
            <a:ext cx="811234" cy="8112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11" y="5135622"/>
            <a:ext cx="710604" cy="710604"/>
          </a:xfrm>
          <a:prstGeom prst="rect">
            <a:avLst/>
          </a:prstGeom>
        </p:spPr>
      </p:pic>
      <p:sp>
        <p:nvSpPr>
          <p:cNvPr id="32" name="TextBox 25"/>
          <p:cNvSpPr txBox="1">
            <a:spLocks noChangeArrowheads="1"/>
          </p:cNvSpPr>
          <p:nvPr/>
        </p:nvSpPr>
        <p:spPr bwMode="auto">
          <a:xfrm>
            <a:off x="1150317" y="4123800"/>
            <a:ext cx="28139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sz="1600" dirty="0">
                <a:latin typeface="Centaur" panose="02030504050205020304" pitchFamily="18" charset="0"/>
              </a:rPr>
              <a:t>Adapting to Changing Consumer Behaviors</a:t>
            </a:r>
            <a:endParaRPr lang="ru-RU" sz="1600" b="1" dirty="0">
              <a:solidFill>
                <a:srgbClr val="FFBF00"/>
              </a:solidFill>
              <a:latin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0870" y="1790168"/>
            <a:ext cx="553578" cy="55357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096" y="2771079"/>
            <a:ext cx="625346" cy="6253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75" y="4029507"/>
            <a:ext cx="722724" cy="7227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70" y="5123504"/>
            <a:ext cx="722722" cy="72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30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9" grpId="0"/>
      <p:bldP spid="20" grpId="0"/>
      <p:bldP spid="22" grpId="0"/>
      <p:bldP spid="25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1655" y="627125"/>
            <a:ext cx="1701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Arial" panose="020B0604020202020204" pitchFamily="34" charset="0"/>
              </a:rPr>
              <a:t>Solution:</a:t>
            </a:r>
            <a:endParaRPr lang="en-US" sz="3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63" y="2083063"/>
            <a:ext cx="956818" cy="956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5578" y="3109340"/>
            <a:ext cx="1545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aur" panose="02030504050205020304" pitchFamily="18" charset="0"/>
              </a:rPr>
              <a:t>Collaborative Partnerships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52844" y="3107225"/>
            <a:ext cx="19595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Accessibility </a:t>
            </a:r>
            <a:endParaRPr lang="en-US" sz="1600" dirty="0" smtClean="0">
              <a:latin typeface="Centaur" panose="020305040502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1600" dirty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  <a:endParaRPr lang="en-US" sz="1600" dirty="0">
              <a:latin typeface="Centaur" panose="020305040502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55" y="2013388"/>
            <a:ext cx="1101694" cy="11016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81507" y="3113547"/>
            <a:ext cx="1177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Talent </a:t>
            </a:r>
            <a:endParaRPr lang="en-US" sz="1600" dirty="0" smtClean="0">
              <a:latin typeface="Centaur" panose="020305040502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smtClean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endParaRPr lang="en-US" sz="1600" dirty="0">
              <a:latin typeface="Centaur" panose="020305040502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3069" y="2112716"/>
            <a:ext cx="937966" cy="937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87" y="2240215"/>
            <a:ext cx="892186" cy="8921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20223" y="3132401"/>
            <a:ext cx="1277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Adaptation to </a:t>
            </a:r>
            <a:endParaRPr lang="en-US" sz="1600" dirty="0" smtClean="0">
              <a:latin typeface="Centaur" panose="020305040502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 </a:t>
            </a:r>
            <a:r>
              <a:rPr lang="en-US" sz="1600" dirty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endParaRPr lang="en-US" sz="1600" dirty="0">
              <a:latin typeface="Centaur" panose="020305040502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50723" y="5626784"/>
            <a:ext cx="1892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Framework</a:t>
            </a:r>
            <a:endParaRPr lang="en-US" sz="1600" dirty="0">
              <a:latin typeface="Centaur" panose="020305040502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52" y="4674696"/>
            <a:ext cx="780198" cy="7801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02776" y="5633061"/>
            <a:ext cx="2062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Infrastructure Investment</a:t>
            </a:r>
            <a:endParaRPr lang="en-US" sz="1600" dirty="0">
              <a:latin typeface="Centaur" panose="020305040502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86" y="4750110"/>
            <a:ext cx="786008" cy="78600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31253" y="5656038"/>
            <a:ext cx="17636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Consumer Education</a:t>
            </a:r>
            <a:endParaRPr lang="en-US" sz="1600" dirty="0">
              <a:latin typeface="Centaur" panose="020305040502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12" y="4807586"/>
            <a:ext cx="722722" cy="72272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423729" y="5633061"/>
            <a:ext cx="24257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entaur" panose="02030504050205020304" pitchFamily="18" charset="0"/>
              </a:rPr>
              <a:t>Continuous Monitoring and Evaluation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636" y="4841896"/>
            <a:ext cx="770202" cy="7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27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1" grpId="0"/>
      <p:bldP spid="12" grpId="0"/>
      <p:bldP spid="14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23" y="603319"/>
            <a:ext cx="4493950" cy="37543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97913" y="5204858"/>
            <a:ext cx="584737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00" b="1" dirty="0">
                <a:solidFill>
                  <a:schemeClr val="accent2">
                    <a:lumMod val="50000"/>
                  </a:schemeClr>
                </a:solidFill>
                <a:latin typeface="Centaur" panose="02030504050205020304" pitchFamily="18" charset="0"/>
              </a:rPr>
              <a:t>Credit card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639704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370</Words>
  <Application>Microsoft Office PowerPoint</Application>
  <PresentationFormat>Widescreen</PresentationFormat>
  <Paragraphs>108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Algerian</vt:lpstr>
      <vt:lpstr>Arial</vt:lpstr>
      <vt:lpstr>Baskerville Old Face</vt:lpstr>
      <vt:lpstr>Bell MT</vt:lpstr>
      <vt:lpstr>Bodoni MT</vt:lpstr>
      <vt:lpstr>Bodoni MT Black</vt:lpstr>
      <vt:lpstr>Calibri</vt:lpstr>
      <vt:lpstr>Calibri Light</vt:lpstr>
      <vt:lpstr>Centaur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64</cp:revision>
  <dcterms:created xsi:type="dcterms:W3CDTF">2024-02-01T21:49:02Z</dcterms:created>
  <dcterms:modified xsi:type="dcterms:W3CDTF">2024-02-03T17:28:57Z</dcterms:modified>
</cp:coreProperties>
</file>